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3"/>
  </p:sldMasterIdLst>
  <p:notesMasterIdLst>
    <p:notesMasterId r:id="rId41"/>
  </p:notesMasterIdLst>
  <p:handoutMasterIdLst>
    <p:handoutMasterId r:id="rId42"/>
  </p:handoutMasterIdLst>
  <p:sldIdLst>
    <p:sldId id="298" r:id="rId4"/>
    <p:sldId id="283" r:id="rId5"/>
    <p:sldId id="297" r:id="rId6"/>
    <p:sldId id="284" r:id="rId7"/>
    <p:sldId id="299" r:id="rId8"/>
    <p:sldId id="300" r:id="rId9"/>
    <p:sldId id="301" r:id="rId10"/>
    <p:sldId id="302" r:id="rId11"/>
    <p:sldId id="303" r:id="rId12"/>
    <p:sldId id="304" r:id="rId13"/>
    <p:sldId id="309" r:id="rId14"/>
    <p:sldId id="305" r:id="rId15"/>
    <p:sldId id="310" r:id="rId16"/>
    <p:sldId id="292" r:id="rId17"/>
    <p:sldId id="308" r:id="rId18"/>
    <p:sldId id="306" r:id="rId19"/>
    <p:sldId id="293" r:id="rId20"/>
    <p:sldId id="312" r:id="rId21"/>
    <p:sldId id="313" r:id="rId22"/>
    <p:sldId id="314" r:id="rId23"/>
    <p:sldId id="315" r:id="rId24"/>
    <p:sldId id="316" r:id="rId25"/>
    <p:sldId id="317" r:id="rId26"/>
    <p:sldId id="318" r:id="rId27"/>
    <p:sldId id="319" r:id="rId28"/>
    <p:sldId id="320" r:id="rId29"/>
    <p:sldId id="321" r:id="rId30"/>
    <p:sldId id="322" r:id="rId31"/>
    <p:sldId id="323" r:id="rId32"/>
    <p:sldId id="324" r:id="rId33"/>
    <p:sldId id="325" r:id="rId34"/>
    <p:sldId id="326" r:id="rId35"/>
    <p:sldId id="295" r:id="rId36"/>
    <p:sldId id="327" r:id="rId37"/>
    <p:sldId id="328" r:id="rId38"/>
    <p:sldId id="285" r:id="rId39"/>
    <p:sldId id="296" r:id="rId40"/>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5" autoAdjust="0"/>
    <p:restoredTop sz="94574" autoAdjust="0"/>
  </p:normalViewPr>
  <p:slideViewPr>
    <p:cSldViewPr snapToGrid="0">
      <p:cViewPr varScale="1">
        <p:scale>
          <a:sx n="117" d="100"/>
          <a:sy n="117" d="100"/>
        </p:scale>
        <p:origin x="-354" y="13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2" d="100"/>
          <a:sy n="72" d="100"/>
        </p:scale>
        <p:origin x="414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a:extLst>
              <a:ext uri="{FF2B5EF4-FFF2-40B4-BE49-F238E27FC236}">
                <a16:creationId xmlns=""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a:extLst>
              <a:ext uri="{FF2B5EF4-FFF2-40B4-BE49-F238E27FC236}">
                <a16:creationId xmlns=""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E11FF19-E6DB-4D62-8657-FBC56A41EFA7}" type="datetime1">
              <a:rPr lang="el-GR" smtClean="0"/>
              <a:pPr rtl="0"/>
              <a:t>12/05/2020</a:t>
            </a:fld>
            <a:endParaRPr lang="el-GR" dirty="0"/>
          </a:p>
        </p:txBody>
      </p:sp>
      <p:sp>
        <p:nvSpPr>
          <p:cNvPr id="4" name="Θέση υποσέλιδου 3">
            <a:extLst>
              <a:ext uri="{FF2B5EF4-FFF2-40B4-BE49-F238E27FC236}">
                <a16:creationId xmlns=""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a:extLst>
              <a:ext uri="{FF2B5EF4-FFF2-40B4-BE49-F238E27FC236}">
                <a16:creationId xmlns=""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l-GR" smtClean="0"/>
              <a:pPr rtl="0"/>
              <a:t>‹#›</a:t>
            </a:fld>
            <a:endParaRPr lang="el-GR"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96868B1-A99F-4EE7-9D64-101CDE3DF3D3}" type="datetime1">
              <a:rPr lang="el-GR" smtClean="0"/>
              <a:pPr rtl="0"/>
              <a:t>12/05/2020</a:t>
            </a:fld>
            <a:endParaRPr lang="el-GR"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Σύμβολο κράτησης θέσης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dirty="0"/>
              <a:t>Επεξεργασία στυλ κειμένου υποδείγματος</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el-GR" smtClean="0"/>
              <a:pPr rtl="0"/>
              <a:t>‹#›</a:t>
            </a:fld>
            <a:endParaRPr lang="el-GR"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a:t>
            </a:fld>
            <a:endParaRPr lang="el-GR" dirty="0"/>
          </a:p>
        </p:txBody>
      </p:sp>
    </p:spTree>
    <p:extLst>
      <p:ext uri="{BB962C8B-B14F-4D97-AF65-F5344CB8AC3E}">
        <p14:creationId xmlns:p14="http://schemas.microsoft.com/office/powerpoint/2010/main" val="4144065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10</a:t>
            </a:fld>
            <a:endParaRPr lang="el-GR" dirty="0"/>
          </a:p>
        </p:txBody>
      </p:sp>
    </p:spTree>
    <p:extLst>
      <p:ext uri="{BB962C8B-B14F-4D97-AF65-F5344CB8AC3E}">
        <p14:creationId xmlns:p14="http://schemas.microsoft.com/office/powerpoint/2010/main" val="88041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11</a:t>
            </a:fld>
            <a:endParaRPr lang="el-GR" dirty="0"/>
          </a:p>
        </p:txBody>
      </p:sp>
    </p:spTree>
    <p:extLst>
      <p:ext uri="{BB962C8B-B14F-4D97-AF65-F5344CB8AC3E}">
        <p14:creationId xmlns:p14="http://schemas.microsoft.com/office/powerpoint/2010/main" val="88041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12</a:t>
            </a:fld>
            <a:endParaRPr lang="el-GR" dirty="0"/>
          </a:p>
        </p:txBody>
      </p:sp>
    </p:spTree>
    <p:extLst>
      <p:ext uri="{BB962C8B-B14F-4D97-AF65-F5344CB8AC3E}">
        <p14:creationId xmlns:p14="http://schemas.microsoft.com/office/powerpoint/2010/main" val="88041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13</a:t>
            </a:fld>
            <a:endParaRPr lang="el-GR" dirty="0"/>
          </a:p>
        </p:txBody>
      </p:sp>
    </p:spTree>
    <p:extLst>
      <p:ext uri="{BB962C8B-B14F-4D97-AF65-F5344CB8AC3E}">
        <p14:creationId xmlns:p14="http://schemas.microsoft.com/office/powerpoint/2010/main" val="88041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14</a:t>
            </a:fld>
            <a:endParaRPr lang="el-GR" dirty="0"/>
          </a:p>
        </p:txBody>
      </p:sp>
    </p:spTree>
    <p:extLst>
      <p:ext uri="{BB962C8B-B14F-4D97-AF65-F5344CB8AC3E}">
        <p14:creationId xmlns:p14="http://schemas.microsoft.com/office/powerpoint/2010/main" val="3133553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15</a:t>
            </a:fld>
            <a:endParaRPr lang="el-GR" dirty="0"/>
          </a:p>
        </p:txBody>
      </p:sp>
    </p:spTree>
    <p:extLst>
      <p:ext uri="{BB962C8B-B14F-4D97-AF65-F5344CB8AC3E}">
        <p14:creationId xmlns:p14="http://schemas.microsoft.com/office/powerpoint/2010/main" val="1822736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17</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18</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19</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20</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a:t>
            </a:fld>
            <a:endParaRPr lang="el-GR" dirty="0"/>
          </a:p>
        </p:txBody>
      </p:sp>
    </p:spTree>
    <p:extLst>
      <p:ext uri="{BB962C8B-B14F-4D97-AF65-F5344CB8AC3E}">
        <p14:creationId xmlns:p14="http://schemas.microsoft.com/office/powerpoint/2010/main" val="1657643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21</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22</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23</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24</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25</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26</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27</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28</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29</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30</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a:t>
            </a:fld>
            <a:endParaRPr lang="el-GR" dirty="0"/>
          </a:p>
        </p:txBody>
      </p:sp>
    </p:spTree>
    <p:extLst>
      <p:ext uri="{BB962C8B-B14F-4D97-AF65-F5344CB8AC3E}">
        <p14:creationId xmlns:p14="http://schemas.microsoft.com/office/powerpoint/2010/main" val="38191764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31</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32</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33</a:t>
            </a:fld>
            <a:endParaRPr lang="el-GR" dirty="0"/>
          </a:p>
        </p:txBody>
      </p:sp>
    </p:spTree>
    <p:extLst>
      <p:ext uri="{BB962C8B-B14F-4D97-AF65-F5344CB8AC3E}">
        <p14:creationId xmlns:p14="http://schemas.microsoft.com/office/powerpoint/2010/main" val="3781334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34</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35</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36</a:t>
            </a:fld>
            <a:endParaRPr lang="el-GR" dirty="0"/>
          </a:p>
        </p:txBody>
      </p:sp>
    </p:spTree>
    <p:extLst>
      <p:ext uri="{BB962C8B-B14F-4D97-AF65-F5344CB8AC3E}">
        <p14:creationId xmlns:p14="http://schemas.microsoft.com/office/powerpoint/2010/main" val="18227362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37</a:t>
            </a:fld>
            <a:endParaRPr lang="el-GR" dirty="0"/>
          </a:p>
        </p:txBody>
      </p:sp>
    </p:spTree>
    <p:extLst>
      <p:ext uri="{BB962C8B-B14F-4D97-AF65-F5344CB8AC3E}">
        <p14:creationId xmlns:p14="http://schemas.microsoft.com/office/powerpoint/2010/main" val="2619679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4</a:t>
            </a:fld>
            <a:endParaRPr lang="el-GR" dirty="0"/>
          </a:p>
        </p:txBody>
      </p:sp>
    </p:spTree>
    <p:extLst>
      <p:ext uri="{BB962C8B-B14F-4D97-AF65-F5344CB8AC3E}">
        <p14:creationId xmlns:p14="http://schemas.microsoft.com/office/powerpoint/2010/main" val="88041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5</a:t>
            </a:fld>
            <a:endParaRPr lang="el-GR" dirty="0"/>
          </a:p>
        </p:txBody>
      </p:sp>
    </p:spTree>
    <p:extLst>
      <p:ext uri="{BB962C8B-B14F-4D97-AF65-F5344CB8AC3E}">
        <p14:creationId xmlns:p14="http://schemas.microsoft.com/office/powerpoint/2010/main" val="88041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6</a:t>
            </a:fld>
            <a:endParaRPr lang="el-GR" dirty="0"/>
          </a:p>
        </p:txBody>
      </p:sp>
    </p:spTree>
    <p:extLst>
      <p:ext uri="{BB962C8B-B14F-4D97-AF65-F5344CB8AC3E}">
        <p14:creationId xmlns:p14="http://schemas.microsoft.com/office/powerpoint/2010/main" val="88041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7</a:t>
            </a:fld>
            <a:endParaRPr lang="el-GR" dirty="0"/>
          </a:p>
        </p:txBody>
      </p:sp>
    </p:spTree>
    <p:extLst>
      <p:ext uri="{BB962C8B-B14F-4D97-AF65-F5344CB8AC3E}">
        <p14:creationId xmlns:p14="http://schemas.microsoft.com/office/powerpoint/2010/main" val="88041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8</a:t>
            </a:fld>
            <a:endParaRPr lang="el-GR" dirty="0"/>
          </a:p>
        </p:txBody>
      </p:sp>
    </p:spTree>
    <p:extLst>
      <p:ext uri="{BB962C8B-B14F-4D97-AF65-F5344CB8AC3E}">
        <p14:creationId xmlns:p14="http://schemas.microsoft.com/office/powerpoint/2010/main" val="88041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9</a:t>
            </a:fld>
            <a:endParaRPr lang="el-GR" dirty="0"/>
          </a:p>
        </p:txBody>
      </p:sp>
    </p:spTree>
    <p:extLst>
      <p:ext uri="{BB962C8B-B14F-4D97-AF65-F5344CB8AC3E}">
        <p14:creationId xmlns:p14="http://schemas.microsoft.com/office/powerpoint/2010/main" val="88041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Διαφάνεια τίτλου">
    <p:bg>
      <p:bgPr>
        <a:solidFill>
          <a:schemeClr val="bg1">
            <a:lumMod val="95000"/>
          </a:schemeClr>
        </a:solidFill>
        <a:effectLst/>
      </p:bgPr>
    </p:bg>
    <p:spTree>
      <p:nvGrpSpPr>
        <p:cNvPr id="1" name=""/>
        <p:cNvGrpSpPr/>
        <p:nvPr/>
      </p:nvGrpSpPr>
      <p:grpSpPr>
        <a:xfrm>
          <a:off x="0" y="0"/>
          <a:ext cx="0" cy="0"/>
          <a:chOff x="0" y="0"/>
          <a:chExt cx="0" cy="0"/>
        </a:xfrm>
      </p:grpSpPr>
      <p:sp>
        <p:nvSpPr>
          <p:cNvPr id="41" name="Θέση εικόνας 40">
            <a:extLst>
              <a:ext uri="{FF2B5EF4-FFF2-40B4-BE49-F238E27FC236}">
                <a16:creationId xmlns=""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 εδώ</a:t>
            </a:r>
          </a:p>
        </p:txBody>
      </p:sp>
      <p:sp>
        <p:nvSpPr>
          <p:cNvPr id="2" name="Τίτλος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lnSpc>
                <a:spcPct val="80000"/>
              </a:lnSpc>
              <a:defRPr lang="en-ZA" sz="4000" b="1" spc="-300" dirty="0"/>
            </a:lvl1pPr>
          </a:lstStyle>
          <a:p>
            <a:pPr lvl="0" algn="r" rtl="0"/>
            <a:r>
              <a:rPr lang="el-GR" dirty="0"/>
              <a:t>Κάντε κλικ για να επεξεργαστείτε τον τίτλο της παρουσίασης</a:t>
            </a:r>
          </a:p>
        </p:txBody>
      </p:sp>
      <p:sp>
        <p:nvSpPr>
          <p:cNvPr id="3" name="Υπότιτλος 2">
            <a:extLst>
              <a:ext uri="{FF2B5EF4-FFF2-40B4-BE49-F238E27FC236}">
                <a16:creationId xmlns=""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spc="-50" baseline="0" dirty="0">
                <a:solidFill>
                  <a:schemeClr val="bg1"/>
                </a:solidFill>
              </a:defRPr>
            </a:lvl1pPr>
          </a:lstStyle>
          <a:p>
            <a:pPr marL="266700" lvl="0" indent="-266700" algn="ctr" rtl="0"/>
            <a:r>
              <a:rPr lang="el-GR" smtClean="0"/>
              <a:t>Κάντε κλικ για να επεξεργαστείτε τον υπότιτλο του υποδείγματος</a:t>
            </a:r>
            <a:endParaRPr lang="el-GR" dirty="0"/>
          </a:p>
        </p:txBody>
      </p:sp>
      <p:sp>
        <p:nvSpPr>
          <p:cNvPr id="13" name="Ορθογώνιο 12">
            <a:extLst>
              <a:ext uri="{FF2B5EF4-FFF2-40B4-BE49-F238E27FC236}">
                <a16:creationId xmlns=""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4" name="Ορθογώνιο 13">
            <a:extLst>
              <a:ext uri="{FF2B5EF4-FFF2-40B4-BE49-F238E27FC236}">
                <a16:creationId xmlns=""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5" name="Ορθογώνιο 14">
            <a:extLst>
              <a:ext uri="{FF2B5EF4-FFF2-40B4-BE49-F238E27FC236}">
                <a16:creationId xmlns=""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8" name="Ορθογώνιο 7">
            <a:extLst>
              <a:ext uri="{FF2B5EF4-FFF2-40B4-BE49-F238E27FC236}">
                <a16:creationId xmlns=""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7" name="Υπότιτλος 2">
            <a:extLst>
              <a:ext uri="{FF2B5EF4-FFF2-40B4-BE49-F238E27FC236}">
                <a16:creationId xmlns=""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 xmlns:a16="http://schemas.microsoft.com/office/drawing/2014/main" id="{A22238F2-C6EC-476F-8371-119AECBA5622}"/>
              </a:ext>
            </a:extLst>
          </p:cNvPr>
          <p:cNvSpPr>
            <a:spLocks noGrp="1"/>
          </p:cNvSpPr>
          <p:nvPr>
            <p:ph sz="half" idx="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6" name="Θέση κειμένου 4">
            <a:extLst>
              <a:ext uri="{FF2B5EF4-FFF2-40B4-BE49-F238E27FC236}">
                <a16:creationId xmlns=""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rtlCol="0"/>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Θέση υποσέλιδου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el-GR" dirty="0"/>
              <a:t>Προσθήκη υποσέλιδου</a:t>
            </a:r>
          </a:p>
        </p:txBody>
      </p:sp>
      <p:sp>
        <p:nvSpPr>
          <p:cNvPr id="5" name="Θέση αριθμού διαφάνειας 4">
            <a:extLst>
              <a:ext uri="{FF2B5EF4-FFF2-40B4-BE49-F238E27FC236}">
                <a16:creationId xmlns="" xmlns:a16="http://schemas.microsoft.com/office/drawing/2014/main" id="{F64CFC6C-1D8B-46C9-B0F7-A8BD88D8AB46}"/>
              </a:ext>
            </a:extLst>
          </p:cNvPr>
          <p:cNvSpPr>
            <a:spLocks noGrp="1"/>
          </p:cNvSpPr>
          <p:nvPr>
            <p:ph type="sldNum" sz="quarter" idx="33"/>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στηλών">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9" name="Υπότιτλος 2">
            <a:extLst>
              <a:ext uri="{FF2B5EF4-FFF2-40B4-BE49-F238E27FC236}">
                <a16:creationId xmlns=""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 xmlns:a16="http://schemas.microsoft.com/office/drawing/2014/main" id="{B1948E38-8FB0-4E51-A01C-C88794372E50}"/>
              </a:ext>
            </a:extLst>
          </p:cNvPr>
          <p:cNvSpPr>
            <a:spLocks noGrp="1"/>
          </p:cNvSpPr>
          <p:nvPr>
            <p:ph idx="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Θέση κειμένου 4">
            <a:extLst>
              <a:ext uri="{FF2B5EF4-FFF2-40B4-BE49-F238E27FC236}">
                <a16:creationId xmlns=""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rtlCol="0"/>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1" name="Θέση κειμένου 5">
            <a:extLst>
              <a:ext uri="{FF2B5EF4-FFF2-40B4-BE49-F238E27FC236}">
                <a16:creationId xmlns=""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rtlCol="0"/>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Θέση υποσέλιδου 3">
            <a:extLst>
              <a:ext uri="{FF2B5EF4-FFF2-40B4-BE49-F238E27FC236}">
                <a16:creationId xmlns="" xmlns:a16="http://schemas.microsoft.com/office/drawing/2014/main" id="{6D4BCA97-F31B-451D-82F8-6E000DF2118A}"/>
              </a:ext>
            </a:extLst>
          </p:cNvPr>
          <p:cNvSpPr>
            <a:spLocks noGrp="1"/>
          </p:cNvSpPr>
          <p:nvPr>
            <p:ph type="ftr" sz="quarter" idx="14"/>
          </p:nvPr>
        </p:nvSpPr>
        <p:spPr/>
        <p:txBody>
          <a:bodyPr rtlCol="0"/>
          <a:lstStyle/>
          <a:p>
            <a:pPr rtl="0"/>
            <a:r>
              <a:rPr lang="el-GR" dirty="0"/>
              <a:t>Προσθέστε υποσέλιδο</a:t>
            </a:r>
          </a:p>
        </p:txBody>
      </p:sp>
      <p:sp>
        <p:nvSpPr>
          <p:cNvPr id="6" name="Θέση αριθμού διαφάνειας 5">
            <a:extLst>
              <a:ext uri="{FF2B5EF4-FFF2-40B4-BE49-F238E27FC236}">
                <a16:creationId xmlns=""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στηλών">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10" name="Υπότιτλος 2">
            <a:extLst>
              <a:ext uri="{FF2B5EF4-FFF2-40B4-BE49-F238E27FC236}">
                <a16:creationId xmlns=""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 xmlns:a16="http://schemas.microsoft.com/office/drawing/2014/main" id="{B1948E38-8FB0-4E51-A01C-C88794372E50}"/>
              </a:ext>
            </a:extLst>
          </p:cNvPr>
          <p:cNvSpPr>
            <a:spLocks noGrp="1"/>
          </p:cNvSpPr>
          <p:nvPr>
            <p:ph idx="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Θέση κειμένου 4">
            <a:extLst>
              <a:ext uri="{FF2B5EF4-FFF2-40B4-BE49-F238E27FC236}">
                <a16:creationId xmlns=""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rtlCol="0"/>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3" name="Θέση κειμένου 5">
            <a:extLst>
              <a:ext uri="{FF2B5EF4-FFF2-40B4-BE49-F238E27FC236}">
                <a16:creationId xmlns=""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rtlCol="0"/>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5" name="Θέση κειμένου 6">
            <a:extLst>
              <a:ext uri="{FF2B5EF4-FFF2-40B4-BE49-F238E27FC236}">
                <a16:creationId xmlns=""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rtlCol="0"/>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7" name="Θέση κειμένου 7">
            <a:extLst>
              <a:ext uri="{FF2B5EF4-FFF2-40B4-BE49-F238E27FC236}">
                <a16:creationId xmlns=""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rtlCol="0"/>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Θέση υποσέλιδου 3">
            <a:extLst>
              <a:ext uri="{FF2B5EF4-FFF2-40B4-BE49-F238E27FC236}">
                <a16:creationId xmlns="" xmlns:a16="http://schemas.microsoft.com/office/drawing/2014/main" id="{2D09234E-176D-4BBF-9391-7B6F018C51AB}"/>
              </a:ext>
            </a:extLst>
          </p:cNvPr>
          <p:cNvSpPr>
            <a:spLocks noGrp="1"/>
          </p:cNvSpPr>
          <p:nvPr>
            <p:ph type="ftr" sz="quarter" idx="16"/>
          </p:nvPr>
        </p:nvSpPr>
        <p:spPr/>
        <p:txBody>
          <a:bodyPr rtlCol="0"/>
          <a:lstStyle/>
          <a:p>
            <a:pPr rtl="0"/>
            <a:r>
              <a:rPr lang="el-GR" dirty="0"/>
              <a:t>Προσθέστε υποσέλιδο</a:t>
            </a:r>
          </a:p>
        </p:txBody>
      </p:sp>
      <p:sp>
        <p:nvSpPr>
          <p:cNvPr id="6" name="Θέση αριθμού διαφάνειας 5">
            <a:extLst>
              <a:ext uri="{FF2B5EF4-FFF2-40B4-BE49-F238E27FC236}">
                <a16:creationId xmlns="" xmlns:a16="http://schemas.microsoft.com/office/drawing/2014/main" id="{009ABD5E-B8F1-4246-B167-09138760AD7D}"/>
              </a:ext>
            </a:extLst>
          </p:cNvPr>
          <p:cNvSpPr>
            <a:spLocks noGrp="1"/>
          </p:cNvSpPr>
          <p:nvPr>
            <p:ph type="sldNum" sz="quarter" idx="33"/>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5" name="Υπότιτλος 2">
            <a:extLst>
              <a:ext uri="{FF2B5EF4-FFF2-40B4-BE49-F238E27FC236}">
                <a16:creationId xmlns=""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υποσέλιδου 2">
            <a:extLst>
              <a:ext uri="{FF2B5EF4-FFF2-40B4-BE49-F238E27FC236}">
                <a16:creationId xmlns="" xmlns:a16="http://schemas.microsoft.com/office/drawing/2014/main" id="{08CCB8C2-B6A2-4C69-8D3A-57420A034BA4}"/>
              </a:ext>
            </a:extLst>
          </p:cNvPr>
          <p:cNvSpPr>
            <a:spLocks noGrp="1"/>
          </p:cNvSpPr>
          <p:nvPr>
            <p:ph type="ftr" sz="quarter" idx="12"/>
          </p:nvPr>
        </p:nvSpPr>
        <p:spPr/>
        <p:txBody>
          <a:bodyPr rtlCol="0"/>
          <a:lstStyle/>
          <a:p>
            <a:pPr rtl="0"/>
            <a:r>
              <a:rPr lang="el-GR" dirty="0"/>
              <a:t>Προσθήκη υποσέλιδου</a:t>
            </a:r>
          </a:p>
        </p:txBody>
      </p:sp>
      <p:sp>
        <p:nvSpPr>
          <p:cNvPr id="4" name="Θέση αριθμού διαφάνειας 3">
            <a:extLst>
              <a:ext uri="{FF2B5EF4-FFF2-40B4-BE49-F238E27FC236}">
                <a16:creationId xmlns="" xmlns:a16="http://schemas.microsoft.com/office/drawing/2014/main" id="{853CF994-8B2C-443F-B695-7378DD360DAA}"/>
              </a:ext>
            </a:extLst>
          </p:cNvPr>
          <p:cNvSpPr>
            <a:spLocks noGrp="1"/>
          </p:cNvSpPr>
          <p:nvPr>
            <p:ph type="sldNum" sz="quarter" idx="33"/>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p14="http://schemas.microsoft.com/office/powerpoint/2010/main" val="150585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Κενό">
    <p:spTree>
      <p:nvGrpSpPr>
        <p:cNvPr id="1" name=""/>
        <p:cNvGrpSpPr/>
        <p:nvPr/>
      </p:nvGrpSpPr>
      <p:grpSpPr>
        <a:xfrm>
          <a:off x="0" y="0"/>
          <a:ext cx="0" cy="0"/>
          <a:chOff x="0" y="0"/>
          <a:chExt cx="0" cy="0"/>
        </a:xfrm>
      </p:grpSpPr>
      <p:sp>
        <p:nvSpPr>
          <p:cNvPr id="2" name="Θέση υποσέλιδου 1">
            <a:extLst>
              <a:ext uri="{FF2B5EF4-FFF2-40B4-BE49-F238E27FC236}">
                <a16:creationId xmlns="" xmlns:a16="http://schemas.microsoft.com/office/drawing/2014/main" id="{16D0504D-4610-4E9E-A2DB-8B701F044BBC}"/>
              </a:ext>
            </a:extLst>
          </p:cNvPr>
          <p:cNvSpPr>
            <a:spLocks noGrp="1"/>
          </p:cNvSpPr>
          <p:nvPr>
            <p:ph type="ftr" sz="quarter" idx="12"/>
          </p:nvPr>
        </p:nvSpPr>
        <p:spPr/>
        <p:txBody>
          <a:bodyPr rtlCol="0"/>
          <a:lstStyle/>
          <a:p>
            <a:pPr rtl="0"/>
            <a:r>
              <a:rPr lang="el-GR" dirty="0"/>
              <a:t>Προσθέστε υποσέλιδο</a:t>
            </a:r>
          </a:p>
        </p:txBody>
      </p:sp>
      <p:sp>
        <p:nvSpPr>
          <p:cNvPr id="3" name="Θέση αριθμού διαφάνειας 2">
            <a:extLst>
              <a:ext uri="{FF2B5EF4-FFF2-40B4-BE49-F238E27FC236}">
                <a16:creationId xmlns="" xmlns:a16="http://schemas.microsoft.com/office/drawing/2014/main" id="{A95CDFA7-DEA3-4BBE-8D70-0AF654A1E6FF}"/>
              </a:ext>
            </a:extLst>
          </p:cNvPr>
          <p:cNvSpPr>
            <a:spLocks noGrp="1"/>
          </p:cNvSpPr>
          <p:nvPr>
            <p:ph type="sldNum" sz="quarter" idx="13"/>
          </p:nvPr>
        </p:nvSpPr>
        <p:spPr/>
        <p:txBody>
          <a:bodyPr rtlCol="0"/>
          <a:lstStyle/>
          <a:p>
            <a:pPr rtl="0"/>
            <a:fld id="{19B51A1E-902D-48AF-9020-955120F399B6}" type="slidenum">
              <a:rPr lang="el-GR" smtClean="0"/>
              <a:pPr rtl="0"/>
              <a:t>‹#›</a:t>
            </a:fld>
            <a:endParaRPr lang="el-GR" dirty="0"/>
          </a:p>
        </p:txBody>
      </p:sp>
      <p:sp>
        <p:nvSpPr>
          <p:cNvPr id="4" name="Τίτλος 3">
            <a:extLst>
              <a:ext uri="{FF2B5EF4-FFF2-40B4-BE49-F238E27FC236}">
                <a16:creationId xmlns="" xmlns:a16="http://schemas.microsoft.com/office/drawing/2014/main" id="{90694D9D-C633-4D52-965E-E5BBD9883037}"/>
              </a:ext>
            </a:extLst>
          </p:cNvPr>
          <p:cNvSpPr>
            <a:spLocks noGrp="1"/>
          </p:cNvSpPr>
          <p:nvPr>
            <p:ph type="title"/>
          </p:nvPr>
        </p:nvSpPr>
        <p:spPr/>
        <p:txBody>
          <a:bodyPr rtlCol="0"/>
          <a:lstStyle/>
          <a:p>
            <a:pPr rtl="0"/>
            <a:r>
              <a:rPr lang="el-GR" smtClean="0"/>
              <a:t>Kλικ για επεξεργασία του τίτλου</a:t>
            </a:r>
            <a:endParaRPr lang="el-GR" dirty="0"/>
          </a:p>
        </p:txBody>
      </p:sp>
    </p:spTree>
    <p:extLst>
      <p:ext uri="{BB962C8B-B14F-4D97-AF65-F5344CB8AC3E}">
        <p14:creationId xmlns:p14="http://schemas.microsoft.com/office/powerpoint/2010/main" val="1139767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Μεγάλη φωτογραφία">
    <p:spTree>
      <p:nvGrpSpPr>
        <p:cNvPr id="1" name=""/>
        <p:cNvGrpSpPr/>
        <p:nvPr/>
      </p:nvGrpSpPr>
      <p:grpSpPr>
        <a:xfrm>
          <a:off x="0" y="0"/>
          <a:ext cx="0" cy="0"/>
          <a:chOff x="0" y="0"/>
          <a:chExt cx="0" cy="0"/>
        </a:xfrm>
      </p:grpSpPr>
      <p:sp>
        <p:nvSpPr>
          <p:cNvPr id="7" name="Θέση εικόνας 6">
            <a:extLst>
              <a:ext uri="{FF2B5EF4-FFF2-40B4-BE49-F238E27FC236}">
                <a16:creationId xmlns=""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a:t>
            </a:r>
          </a:p>
        </p:txBody>
      </p:sp>
      <p:sp>
        <p:nvSpPr>
          <p:cNvPr id="3" name="Θέση περιεχομένου 2">
            <a:extLst>
              <a:ext uri="{FF2B5EF4-FFF2-40B4-BE49-F238E27FC236}">
                <a16:creationId xmlns=""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dirty="0"/>
              <a:t>Εισαγάγετε τη λεζάντα σας</a:t>
            </a:r>
          </a:p>
        </p:txBody>
      </p:sp>
      <p:sp>
        <p:nvSpPr>
          <p:cNvPr id="4" name="Θέση υποσέλιδου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el-GR" dirty="0"/>
              <a:t>Προσθέστε υποσέλιδο</a:t>
            </a:r>
          </a:p>
        </p:txBody>
      </p:sp>
      <p:sp>
        <p:nvSpPr>
          <p:cNvPr id="2" name="Θέση αριθμού διαφάνειας 1">
            <a:extLst>
              <a:ext uri="{FF2B5EF4-FFF2-40B4-BE49-F238E27FC236}">
                <a16:creationId xmlns="" xmlns:a16="http://schemas.microsoft.com/office/drawing/2014/main" id="{8B3D119C-DBF5-4B4F-BE38-7BD7B5C8A5D0}"/>
              </a:ext>
            </a:extLst>
          </p:cNvPr>
          <p:cNvSpPr>
            <a:spLocks noGrp="1"/>
          </p:cNvSpPr>
          <p:nvPr>
            <p:ph type="sldNum" sz="quarter" idx="15"/>
          </p:nvPr>
        </p:nvSpPr>
        <p:spPr/>
        <p:txBody>
          <a:bodyPr rtlCol="0"/>
          <a:lstStyle/>
          <a:p>
            <a:pPr rtl="0"/>
            <a:fld id="{19B51A1E-902D-48AF-9020-955120F399B6}" type="slidenum">
              <a:rPr lang="el-GR" smtClean="0"/>
              <a:pPr rtl="0"/>
              <a:t>‹#›</a:t>
            </a:fld>
            <a:endParaRPr lang="el-GR" dirty="0"/>
          </a:p>
        </p:txBody>
      </p:sp>
      <p:sp>
        <p:nvSpPr>
          <p:cNvPr id="5" name="Τίτλος 4">
            <a:extLst>
              <a:ext uri="{FF2B5EF4-FFF2-40B4-BE49-F238E27FC236}">
                <a16:creationId xmlns="" xmlns:a16="http://schemas.microsoft.com/office/drawing/2014/main" id="{7F8E7C83-06D7-4C5B-85B7-0E5713B4FAB3}"/>
              </a:ext>
            </a:extLst>
          </p:cNvPr>
          <p:cNvSpPr>
            <a:spLocks noGrp="1"/>
          </p:cNvSpPr>
          <p:nvPr>
            <p:ph type="title"/>
          </p:nvPr>
        </p:nvSpPr>
        <p:spPr/>
        <p:txBody>
          <a:bodyPr rtlCol="0"/>
          <a:lstStyle/>
          <a:p>
            <a:pPr rtl="0"/>
            <a:r>
              <a:rPr lang="el-GR" smtClean="0"/>
              <a:t>Kλικ για επεξεργασία του τίτλου</a:t>
            </a:r>
            <a:endParaRPr lang="el-GR" dirty="0"/>
          </a:p>
        </p:txBody>
      </p:sp>
    </p:spTree>
    <p:extLst>
      <p:ext uri="{BB962C8B-B14F-4D97-AF65-F5344CB8AC3E}">
        <p14:creationId xmlns:p14="http://schemas.microsoft.com/office/powerpoint/2010/main" val="1987784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Διαφάνεια διαχωρισμού 1">
    <p:bg>
      <p:bgPr>
        <a:solidFill>
          <a:schemeClr val="bg1">
            <a:lumMod val="95000"/>
          </a:schemeClr>
        </a:solidFill>
        <a:effectLst/>
      </p:bgPr>
    </p:bg>
    <p:spTree>
      <p:nvGrpSpPr>
        <p:cNvPr id="1" name=""/>
        <p:cNvGrpSpPr/>
        <p:nvPr/>
      </p:nvGrpSpPr>
      <p:grpSpPr>
        <a:xfrm>
          <a:off x="0" y="0"/>
          <a:ext cx="0" cy="0"/>
          <a:chOff x="0" y="0"/>
          <a:chExt cx="0" cy="0"/>
        </a:xfrm>
      </p:grpSpPr>
      <p:sp>
        <p:nvSpPr>
          <p:cNvPr id="41" name="Θέση εικόνας 40">
            <a:extLst>
              <a:ext uri="{FF2B5EF4-FFF2-40B4-BE49-F238E27FC236}">
                <a16:creationId xmlns=""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a:t>
            </a:r>
            <a:br>
              <a:rPr lang="el-GR" dirty="0"/>
            </a:br>
            <a:r>
              <a:rPr lang="el-GR" dirty="0"/>
              <a:t>τη φωτογραφία σας εδώ</a:t>
            </a:r>
          </a:p>
        </p:txBody>
      </p:sp>
      <p:sp>
        <p:nvSpPr>
          <p:cNvPr id="2" name="Τίτλος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4000" b="1" spc="-300" dirty="0"/>
            </a:lvl1pPr>
          </a:lstStyle>
          <a:p>
            <a:pPr lvl="0" algn="r" rtl="0"/>
            <a:r>
              <a:rPr lang="el-GR" dirty="0"/>
              <a:t>Κάντε κλικ για να επεξεργαστείτε το διαχωριστικό ενοτήτων</a:t>
            </a:r>
          </a:p>
        </p:txBody>
      </p:sp>
      <p:sp>
        <p:nvSpPr>
          <p:cNvPr id="7" name="Υπότιτλος 2">
            <a:extLst>
              <a:ext uri="{FF2B5EF4-FFF2-40B4-BE49-F238E27FC236}">
                <a16:creationId xmlns=""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el-GR" dirty="0"/>
              <a:t>Κάντε κλικ για να επεξεργαστείτε τον υπότιτλο του υποδείγματος</a:t>
            </a:r>
          </a:p>
        </p:txBody>
      </p:sp>
      <p:sp>
        <p:nvSpPr>
          <p:cNvPr id="4" name="Θέση υποσέλιδου 3">
            <a:extLst>
              <a:ext uri="{FF2B5EF4-FFF2-40B4-BE49-F238E27FC236}">
                <a16:creationId xmlns="" xmlns:a16="http://schemas.microsoft.com/office/drawing/2014/main" id="{6816FE98-6A12-44EC-8485-8B5EFABDF9B2}"/>
              </a:ext>
            </a:extLst>
          </p:cNvPr>
          <p:cNvSpPr>
            <a:spLocks noGrp="1"/>
          </p:cNvSpPr>
          <p:nvPr>
            <p:ph type="ftr" sz="quarter" idx="11"/>
          </p:nvPr>
        </p:nvSpPr>
        <p:spPr/>
        <p:txBody>
          <a:bodyPr rtlCol="0"/>
          <a:lstStyle/>
          <a:p>
            <a:pPr rtl="0"/>
            <a:r>
              <a:rPr lang="el-GR" dirty="0"/>
              <a:t>Προσθήκη υποσέλιδου</a:t>
            </a:r>
          </a:p>
        </p:txBody>
      </p:sp>
      <p:sp>
        <p:nvSpPr>
          <p:cNvPr id="8" name="Ορθογώνιο 7">
            <a:extLst>
              <a:ext uri="{FF2B5EF4-FFF2-40B4-BE49-F238E27FC236}">
                <a16:creationId xmlns=""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3" name="Ορθογώνιο 12">
            <a:extLst>
              <a:ext uri="{FF2B5EF4-FFF2-40B4-BE49-F238E27FC236}">
                <a16:creationId xmlns=""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4" name="Ορθογώνιο 13">
            <a:extLst>
              <a:ext uri="{FF2B5EF4-FFF2-40B4-BE49-F238E27FC236}">
                <a16:creationId xmlns=""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5" name="Ορθογώνιο 14">
            <a:extLst>
              <a:ext uri="{FF2B5EF4-FFF2-40B4-BE49-F238E27FC236}">
                <a16:creationId xmlns=""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5" name="Θέση αριθμού διαφάνειας 4">
            <a:extLst>
              <a:ext uri="{FF2B5EF4-FFF2-40B4-BE49-F238E27FC236}">
                <a16:creationId xmlns=""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p14="http://schemas.microsoft.com/office/powerpoint/2010/main" val="243715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Διαφάνεια διαχωρισμού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Θέση εικόνας 40">
            <a:extLst>
              <a:ext uri="{FF2B5EF4-FFF2-40B4-BE49-F238E27FC236}">
                <a16:creationId xmlns=""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a:t>
            </a:r>
            <a:br>
              <a:rPr lang="el-GR" dirty="0"/>
            </a:br>
            <a:r>
              <a:rPr lang="el-GR" dirty="0"/>
              <a:t>τη φωτογραφία σας εδώ</a:t>
            </a:r>
          </a:p>
        </p:txBody>
      </p:sp>
      <p:sp>
        <p:nvSpPr>
          <p:cNvPr id="3" name="Τίτλος 1">
            <a:extLst>
              <a:ext uri="{FF2B5EF4-FFF2-40B4-BE49-F238E27FC236}">
                <a16:creationId xmlns=""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defRPr sz="4000" b="1" spc="-300">
                <a:solidFill>
                  <a:schemeClr val="tx1">
                    <a:lumMod val="75000"/>
                    <a:lumOff val="25000"/>
                  </a:schemeClr>
                </a:solidFill>
                <a:latin typeface="+mj-lt"/>
              </a:defRPr>
            </a:lvl1pPr>
          </a:lstStyle>
          <a:p>
            <a:pPr rtl="0"/>
            <a:r>
              <a:rPr lang="el-GR" dirty="0"/>
              <a:t>Κάντε κλικ για να επεξεργαστείτε το διαχωριστικό ενοτήτων</a:t>
            </a:r>
          </a:p>
        </p:txBody>
      </p:sp>
      <p:sp>
        <p:nvSpPr>
          <p:cNvPr id="7" name="Υπότιτλος 2">
            <a:extLst>
              <a:ext uri="{FF2B5EF4-FFF2-40B4-BE49-F238E27FC236}">
                <a16:creationId xmlns=""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el-GR" dirty="0"/>
              <a:t>Κάντε κλικ για να επεξεργαστείτε τον υπότιτλο του υποδείγματος</a:t>
            </a:r>
          </a:p>
        </p:txBody>
      </p:sp>
      <p:sp>
        <p:nvSpPr>
          <p:cNvPr id="4" name="Θέση υποσέλιδου 3">
            <a:extLst>
              <a:ext uri="{FF2B5EF4-FFF2-40B4-BE49-F238E27FC236}">
                <a16:creationId xmlns="" xmlns:a16="http://schemas.microsoft.com/office/drawing/2014/main" id="{6816FE98-6A12-44EC-8485-8B5EFABDF9B2}"/>
              </a:ext>
            </a:extLst>
          </p:cNvPr>
          <p:cNvSpPr>
            <a:spLocks noGrp="1"/>
          </p:cNvSpPr>
          <p:nvPr>
            <p:ph type="ftr" sz="quarter" idx="11"/>
          </p:nvPr>
        </p:nvSpPr>
        <p:spPr/>
        <p:txBody>
          <a:bodyPr rtlCol="0"/>
          <a:lstStyle/>
          <a:p>
            <a:pPr rtl="0"/>
            <a:r>
              <a:rPr lang="el-GR" dirty="0"/>
              <a:t>Προσθήκη υποσέλιδου</a:t>
            </a:r>
          </a:p>
        </p:txBody>
      </p:sp>
      <p:sp>
        <p:nvSpPr>
          <p:cNvPr id="8" name="Ορθογώνιο 7">
            <a:extLst>
              <a:ext uri="{FF2B5EF4-FFF2-40B4-BE49-F238E27FC236}">
                <a16:creationId xmlns=""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13" name="Ορθογώνιο 12">
            <a:extLst>
              <a:ext uri="{FF2B5EF4-FFF2-40B4-BE49-F238E27FC236}">
                <a16:creationId xmlns=""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4" name="Ορθογώνιο 13">
            <a:extLst>
              <a:ext uri="{FF2B5EF4-FFF2-40B4-BE49-F238E27FC236}">
                <a16:creationId xmlns=""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5" name="Ορθογώνιο 14">
            <a:extLst>
              <a:ext uri="{FF2B5EF4-FFF2-40B4-BE49-F238E27FC236}">
                <a16:creationId xmlns=""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5" name="Θέση αριθμού διαφάνειας 4">
            <a:extLst>
              <a:ext uri="{FF2B5EF4-FFF2-40B4-BE49-F238E27FC236}">
                <a16:creationId xmlns=""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Διάταξη εικόνας κειμένου 1">
    <p:spTree>
      <p:nvGrpSpPr>
        <p:cNvPr id="1" name=""/>
        <p:cNvGrpSpPr/>
        <p:nvPr/>
      </p:nvGrpSpPr>
      <p:grpSpPr>
        <a:xfrm>
          <a:off x="0" y="0"/>
          <a:ext cx="0" cy="0"/>
          <a:chOff x="0" y="0"/>
          <a:chExt cx="0" cy="0"/>
        </a:xfrm>
      </p:grpSpPr>
      <p:sp>
        <p:nvSpPr>
          <p:cNvPr id="7" name="Θέση εικόνας 6">
            <a:extLst>
              <a:ext uri="{FF2B5EF4-FFF2-40B4-BE49-F238E27FC236}">
                <a16:creationId xmlns=""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a:t>
            </a:r>
          </a:p>
        </p:txBody>
      </p:sp>
      <p:sp>
        <p:nvSpPr>
          <p:cNvPr id="2" name="Τίτλος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defRPr sz="4000" b="1" spc="-300">
                <a:solidFill>
                  <a:schemeClr val="tx1">
                    <a:lumMod val="75000"/>
                    <a:lumOff val="25000"/>
                  </a:schemeClr>
                </a:solidFill>
              </a:defRPr>
            </a:lvl1pPr>
          </a:lstStyle>
          <a:p>
            <a:pPr rtl="0"/>
            <a:r>
              <a:rPr lang="el-GR" dirty="0"/>
              <a:t>Επεξεργασία τίτλου σελίδας</a:t>
            </a:r>
          </a:p>
        </p:txBody>
      </p:sp>
      <p:sp>
        <p:nvSpPr>
          <p:cNvPr id="10" name="Υπότιτλος 2">
            <a:extLst>
              <a:ext uri="{FF2B5EF4-FFF2-40B4-BE49-F238E27FC236}">
                <a16:creationId xmlns=""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 xmlns:a16="http://schemas.microsoft.com/office/drawing/2014/main" id="{A22238F2-C6EC-476F-8371-119AECBA5622}"/>
              </a:ext>
            </a:extLst>
          </p:cNvPr>
          <p:cNvSpPr>
            <a:spLocks noGrp="1"/>
          </p:cNvSpPr>
          <p:nvPr>
            <p:ph sz="half" idx="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Θέση υποσέλιδου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el-GR" dirty="0"/>
              <a:t>Προσθήκη υποσέλιδου</a:t>
            </a:r>
          </a:p>
        </p:txBody>
      </p:sp>
      <p:sp>
        <p:nvSpPr>
          <p:cNvPr id="5" name="Θέση αριθμού διαφάνειας 4">
            <a:extLst>
              <a:ext uri="{FF2B5EF4-FFF2-40B4-BE49-F238E27FC236}">
                <a16:creationId xmlns=""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el-GR" smtClean="0"/>
              <a:pPr rtl="0"/>
              <a:t>‹#›</a:t>
            </a:fld>
            <a:endParaRPr lang="el-GR" dirty="0"/>
          </a:p>
        </p:txBody>
      </p:sp>
      <p:sp>
        <p:nvSpPr>
          <p:cNvPr id="8" name="Ορθογώνιο 7">
            <a:extLst>
              <a:ext uri="{FF2B5EF4-FFF2-40B4-BE49-F238E27FC236}">
                <a16:creationId xmlns=""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Διάταξη εικόνας κειμένου 2">
    <p:spTree>
      <p:nvGrpSpPr>
        <p:cNvPr id="1" name=""/>
        <p:cNvGrpSpPr/>
        <p:nvPr/>
      </p:nvGrpSpPr>
      <p:grpSpPr>
        <a:xfrm>
          <a:off x="0" y="0"/>
          <a:ext cx="0" cy="0"/>
          <a:chOff x="0" y="0"/>
          <a:chExt cx="0" cy="0"/>
        </a:xfrm>
      </p:grpSpPr>
      <p:sp>
        <p:nvSpPr>
          <p:cNvPr id="7" name="Θέση εικόνας 6">
            <a:extLst>
              <a:ext uri="{FF2B5EF4-FFF2-40B4-BE49-F238E27FC236}">
                <a16:creationId xmlns=""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a:t>
            </a:r>
          </a:p>
        </p:txBody>
      </p:sp>
      <p:sp>
        <p:nvSpPr>
          <p:cNvPr id="2" name="Τίτλος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lnSpc>
                <a:spcPct val="80000"/>
              </a:lnSpc>
              <a:defRPr sz="4000" b="1" spc="-300">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10" name="Υπότιτλος 2">
            <a:extLst>
              <a:ext uri="{FF2B5EF4-FFF2-40B4-BE49-F238E27FC236}">
                <a16:creationId xmlns=""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 xmlns:a16="http://schemas.microsoft.com/office/drawing/2014/main" id="{A22238F2-C6EC-476F-8371-119AECBA5622}"/>
              </a:ext>
            </a:extLst>
          </p:cNvPr>
          <p:cNvSpPr>
            <a:spLocks noGrp="1"/>
          </p:cNvSpPr>
          <p:nvPr>
            <p:ph sz="half" idx="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Θέση υποσέλιδου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el-GR" dirty="0"/>
              <a:t>Προσθήκη υποσέλιδου</a:t>
            </a:r>
          </a:p>
        </p:txBody>
      </p:sp>
      <p:sp>
        <p:nvSpPr>
          <p:cNvPr id="5" name="Θέση αριθμού διαφάνειας 4">
            <a:extLst>
              <a:ext uri="{FF2B5EF4-FFF2-40B4-BE49-F238E27FC236}">
                <a16:creationId xmlns=""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el-GR" smtClean="0"/>
              <a:pPr rtl="0"/>
              <a:t>‹#›</a:t>
            </a:fld>
            <a:endParaRPr lang="el-GR" dirty="0"/>
          </a:p>
        </p:txBody>
      </p:sp>
      <p:sp>
        <p:nvSpPr>
          <p:cNvPr id="8" name="Ορθογώνιο 7">
            <a:extLst>
              <a:ext uri="{FF2B5EF4-FFF2-40B4-BE49-F238E27FC236}">
                <a16:creationId xmlns=""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9" name="Υπότιτλος 2">
            <a:extLst>
              <a:ext uri="{FF2B5EF4-FFF2-40B4-BE49-F238E27FC236}">
                <a16:creationId xmlns=""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Αριστερή θέση σύγκρισης 1">
            <a:extLst>
              <a:ext uri="{FF2B5EF4-FFF2-40B4-BE49-F238E27FC236}">
                <a16:creationId xmlns="" xmlns:a16="http://schemas.microsoft.com/office/drawing/2014/main" id="{9322B50D-6A7D-41C6-BA57-613BC231DF36}"/>
              </a:ext>
            </a:extLst>
          </p:cNvPr>
          <p:cNvSpPr>
            <a:spLocks noGrp="1"/>
          </p:cNvSpPr>
          <p:nvPr>
            <p:ph type="body" idx="1"/>
          </p:nvPr>
        </p:nvSpPr>
        <p:spPr>
          <a:xfrm>
            <a:off x="432000" y="1515834"/>
            <a:ext cx="5472000" cy="360000"/>
          </a:xfrm>
        </p:spPr>
        <p:txBody>
          <a:bodyPr rtlCol="0" anchor="t"/>
          <a:lstStyle>
            <a:lvl1pPr marL="0" indent="0">
              <a:buNone/>
              <a:defRPr sz="2400" b="1" spc="-40"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smtClean="0"/>
              <a:t>Kλικ για επεξεργασία των στυλ του υποδείγματος</a:t>
            </a:r>
          </a:p>
        </p:txBody>
      </p:sp>
      <p:sp>
        <p:nvSpPr>
          <p:cNvPr id="4" name="Θέση περιεχομένου 2">
            <a:extLst>
              <a:ext uri="{FF2B5EF4-FFF2-40B4-BE49-F238E27FC236}">
                <a16:creationId xmlns="" xmlns:a16="http://schemas.microsoft.com/office/drawing/2014/main" id="{9FD584DA-F775-47B8-A1D7-6556AD5FCBD2}"/>
              </a:ext>
            </a:extLst>
          </p:cNvPr>
          <p:cNvSpPr>
            <a:spLocks noGrp="1"/>
          </p:cNvSpPr>
          <p:nvPr>
            <p:ph sz="half" idx="2"/>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2" name="Αριστερή θέση σύγκρισης 2">
            <a:extLst>
              <a:ext uri="{FF2B5EF4-FFF2-40B4-BE49-F238E27FC236}">
                <a16:creationId xmlns="" xmlns:a16="http://schemas.microsoft.com/office/drawing/2014/main" id="{78A963F8-6F6E-440E-B3B3-DDE13C083A36}"/>
              </a:ext>
            </a:extLst>
          </p:cNvPr>
          <p:cNvSpPr>
            <a:spLocks noGrp="1"/>
          </p:cNvSpPr>
          <p:nvPr>
            <p:ph type="body" sz="quarter" idx="13"/>
          </p:nvPr>
        </p:nvSpPr>
        <p:spPr>
          <a:xfrm>
            <a:off x="6300000" y="1516359"/>
            <a:ext cx="5472000" cy="358775"/>
          </a:xfrm>
        </p:spPr>
        <p:txBody>
          <a:bodyPr rtlCol="0"/>
          <a:lstStyle>
            <a:lvl1pPr marL="0" indent="0">
              <a:buNone/>
              <a:defRPr sz="2400" b="1" spc="-40" baseline="0"/>
            </a:lvl1pPr>
          </a:lstStyle>
          <a:p>
            <a:pPr lvl="0" rtl="0"/>
            <a:r>
              <a:rPr lang="el-GR" smtClean="0"/>
              <a:t>Kλικ για επεξεργασία των στυλ του υποδείγματος</a:t>
            </a:r>
          </a:p>
        </p:txBody>
      </p:sp>
      <p:sp>
        <p:nvSpPr>
          <p:cNvPr id="8" name="Θέση κειμένου 4">
            <a:extLst>
              <a:ext uri="{FF2B5EF4-FFF2-40B4-BE49-F238E27FC236}">
                <a16:creationId xmlns=""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rtlCol="0"/>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Θέση υποσέλιδου 4">
            <a:extLst>
              <a:ext uri="{FF2B5EF4-FFF2-40B4-BE49-F238E27FC236}">
                <a16:creationId xmlns="" xmlns:a16="http://schemas.microsoft.com/office/drawing/2014/main" id="{646B8F99-FAB0-4B33-87ED-9FF46D11A907}"/>
              </a:ext>
            </a:extLst>
          </p:cNvPr>
          <p:cNvSpPr>
            <a:spLocks noGrp="1"/>
          </p:cNvSpPr>
          <p:nvPr>
            <p:ph type="ftr" sz="quarter" idx="14"/>
          </p:nvPr>
        </p:nvSpPr>
        <p:spPr/>
        <p:txBody>
          <a:bodyPr rtlCol="0"/>
          <a:lstStyle/>
          <a:p>
            <a:pPr rtl="0"/>
            <a:r>
              <a:rPr lang="el-GR" dirty="0"/>
              <a:t>Προσθήκη υποσέλιδου</a:t>
            </a:r>
          </a:p>
        </p:txBody>
      </p:sp>
      <p:sp>
        <p:nvSpPr>
          <p:cNvPr id="6" name="Θέση αριθμού διαφάνειας 5">
            <a:extLst>
              <a:ext uri="{FF2B5EF4-FFF2-40B4-BE49-F238E27FC236}">
                <a16:creationId xmlns="" xmlns:a16="http://schemas.microsoft.com/office/drawing/2014/main" id="{18733E7E-50D2-4F6C-9DF2-CF4C98C4B847}"/>
              </a:ext>
            </a:extLst>
          </p:cNvPr>
          <p:cNvSpPr>
            <a:spLocks noGrp="1"/>
          </p:cNvSpPr>
          <p:nvPr>
            <p:ph type="sldNum" sz="quarter" idx="33"/>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Μεγάλη φωτογραφία">
    <p:spTree>
      <p:nvGrpSpPr>
        <p:cNvPr id="1" name=""/>
        <p:cNvGrpSpPr/>
        <p:nvPr/>
      </p:nvGrpSpPr>
      <p:grpSpPr>
        <a:xfrm>
          <a:off x="0" y="0"/>
          <a:ext cx="0" cy="0"/>
          <a:chOff x="0" y="0"/>
          <a:chExt cx="0" cy="0"/>
        </a:xfrm>
      </p:grpSpPr>
      <p:sp>
        <p:nvSpPr>
          <p:cNvPr id="7" name="Θέση εικόνας 6">
            <a:extLst>
              <a:ext uri="{FF2B5EF4-FFF2-40B4-BE49-F238E27FC236}">
                <a16:creationId xmlns=""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a:t>
            </a:r>
          </a:p>
        </p:txBody>
      </p:sp>
      <p:sp>
        <p:nvSpPr>
          <p:cNvPr id="3" name="Θέση περιεχομένου 2">
            <a:extLst>
              <a:ext uri="{FF2B5EF4-FFF2-40B4-BE49-F238E27FC236}">
                <a16:creationId xmlns=""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dirty="0"/>
              <a:t>Εισαγάγετε τη λεζάντα σας</a:t>
            </a:r>
          </a:p>
        </p:txBody>
      </p:sp>
      <p:sp>
        <p:nvSpPr>
          <p:cNvPr id="4" name="Θέση υποσέλιδου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el-GR" dirty="0"/>
              <a:t>Προσθέστε υποσέλιδο</a:t>
            </a:r>
          </a:p>
        </p:txBody>
      </p:sp>
      <p:sp>
        <p:nvSpPr>
          <p:cNvPr id="2" name="Θέση αριθμού διαφάνειας 1">
            <a:extLst>
              <a:ext uri="{FF2B5EF4-FFF2-40B4-BE49-F238E27FC236}">
                <a16:creationId xmlns="" xmlns:a16="http://schemas.microsoft.com/office/drawing/2014/main" id="{8B3D119C-DBF5-4B4F-BE38-7BD7B5C8A5D0}"/>
              </a:ext>
            </a:extLst>
          </p:cNvPr>
          <p:cNvSpPr>
            <a:spLocks noGrp="1"/>
          </p:cNvSpPr>
          <p:nvPr>
            <p:ph type="sldNum" sz="quarter" idx="15"/>
          </p:nvPr>
        </p:nvSpPr>
        <p:spPr/>
        <p:txBody>
          <a:bodyPr rtlCol="0"/>
          <a:lstStyle/>
          <a:p>
            <a:pPr rtl="0"/>
            <a:fld id="{19B51A1E-902D-48AF-9020-955120F399B6}" type="slidenum">
              <a:rPr lang="el-GR" smtClean="0"/>
              <a:pPr rtl="0"/>
              <a:t>‹#›</a:t>
            </a:fld>
            <a:endParaRPr lang="el-GR" dirty="0"/>
          </a:p>
        </p:txBody>
      </p:sp>
      <p:sp>
        <p:nvSpPr>
          <p:cNvPr id="5" name="Τίτλος 4">
            <a:extLst>
              <a:ext uri="{FF2B5EF4-FFF2-40B4-BE49-F238E27FC236}">
                <a16:creationId xmlns="" xmlns:a16="http://schemas.microsoft.com/office/drawing/2014/main" id="{7F8E7C83-06D7-4C5B-85B7-0E5713B4FAB3}"/>
              </a:ext>
            </a:extLst>
          </p:cNvPr>
          <p:cNvSpPr>
            <a:spLocks noGrp="1"/>
          </p:cNvSpPr>
          <p:nvPr>
            <p:ph type="title"/>
          </p:nvPr>
        </p:nvSpPr>
        <p:spPr/>
        <p:txBody>
          <a:bodyPr rtlCol="0"/>
          <a:lstStyle/>
          <a:p>
            <a:pPr rtl="0"/>
            <a:r>
              <a:rPr lang="el-GR" smtClean="0"/>
              <a:t>Kλικ για επεξεργασία του τίτλου</a:t>
            </a:r>
            <a:endParaRPr lang="el-GR" dirty="0"/>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Ευχαριστούμε">
    <p:bg>
      <p:bgPr>
        <a:solidFill>
          <a:schemeClr val="bg1">
            <a:lumMod val="95000"/>
          </a:schemeClr>
        </a:solidFill>
        <a:effectLst/>
      </p:bgPr>
    </p:bg>
    <p:spTree>
      <p:nvGrpSpPr>
        <p:cNvPr id="1" name=""/>
        <p:cNvGrpSpPr/>
        <p:nvPr/>
      </p:nvGrpSpPr>
      <p:grpSpPr>
        <a:xfrm>
          <a:off x="0" y="0"/>
          <a:ext cx="0" cy="0"/>
          <a:chOff x="0" y="0"/>
          <a:chExt cx="0" cy="0"/>
        </a:xfrm>
      </p:grpSpPr>
      <p:sp>
        <p:nvSpPr>
          <p:cNvPr id="41" name="Θέση εικόνας 40">
            <a:extLst>
              <a:ext uri="{FF2B5EF4-FFF2-40B4-BE49-F238E27FC236}">
                <a16:creationId xmlns=""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 εδώ</a:t>
            </a:r>
          </a:p>
        </p:txBody>
      </p:sp>
      <p:sp>
        <p:nvSpPr>
          <p:cNvPr id="2" name="Τίτλος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4000" b="1" spc="-300" dirty="0"/>
            </a:lvl1pPr>
          </a:lstStyle>
          <a:p>
            <a:pPr lvl="0" algn="r" rtl="0"/>
            <a:r>
              <a:rPr lang="el-GR" dirty="0"/>
              <a:t>Ευχαριστούμε</a:t>
            </a:r>
          </a:p>
        </p:txBody>
      </p:sp>
      <p:sp>
        <p:nvSpPr>
          <p:cNvPr id="9" name="Θέση κειμένου 5">
            <a:extLst>
              <a:ext uri="{FF2B5EF4-FFF2-40B4-BE49-F238E27FC236}">
                <a16:creationId xmlns=""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Πλήρες όνομα</a:t>
            </a:r>
          </a:p>
        </p:txBody>
      </p:sp>
      <p:sp>
        <p:nvSpPr>
          <p:cNvPr id="10" name="Θέση κειμένου 6">
            <a:extLst>
              <a:ext uri="{FF2B5EF4-FFF2-40B4-BE49-F238E27FC236}">
                <a16:creationId xmlns=""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Αριθμός τηλεφώνου</a:t>
            </a:r>
          </a:p>
        </p:txBody>
      </p:sp>
      <p:sp>
        <p:nvSpPr>
          <p:cNvPr id="11" name="Θέση κειμένου 7">
            <a:extLst>
              <a:ext uri="{FF2B5EF4-FFF2-40B4-BE49-F238E27FC236}">
                <a16:creationId xmlns=""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lnSpc>
                <a:spcPct val="80000"/>
              </a:lnSpc>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Email ή όνομα χρήστη μέσου κοινωνικής δικτύωσης</a:t>
            </a:r>
          </a:p>
        </p:txBody>
      </p:sp>
      <p:sp>
        <p:nvSpPr>
          <p:cNvPr id="12" name="Θέση κειμένου 8">
            <a:extLst>
              <a:ext uri="{FF2B5EF4-FFF2-40B4-BE49-F238E27FC236}">
                <a16:creationId xmlns=""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Τοποθεσία Web εταιρείας</a:t>
            </a:r>
          </a:p>
        </p:txBody>
      </p:sp>
      <p:sp>
        <p:nvSpPr>
          <p:cNvPr id="15" name="Ορθογώνιο 14">
            <a:extLst>
              <a:ext uri="{FF2B5EF4-FFF2-40B4-BE49-F238E27FC236}">
                <a16:creationId xmlns=""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4" name="Ορθογώνιο 13">
            <a:extLst>
              <a:ext uri="{FF2B5EF4-FFF2-40B4-BE49-F238E27FC236}">
                <a16:creationId xmlns=""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3" name="Ορθογώνιο 12">
            <a:extLst>
              <a:ext uri="{FF2B5EF4-FFF2-40B4-BE49-F238E27FC236}">
                <a16:creationId xmlns=""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8" name="Ορθογώνιο 7">
            <a:extLst>
              <a:ext uri="{FF2B5EF4-FFF2-40B4-BE49-F238E27FC236}">
                <a16:creationId xmlns=""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5" name="Θέση αριθμού διαφάνειας 4">
            <a:extLst>
              <a:ext uri="{FF2B5EF4-FFF2-40B4-BE49-F238E27FC236}">
                <a16:creationId xmlns="" xmlns:a16="http://schemas.microsoft.com/office/drawing/2014/main" id="{222FB6A7-1E80-487C-93E6-DCAA8751EF21}"/>
              </a:ext>
            </a:extLst>
          </p:cNvPr>
          <p:cNvSpPr>
            <a:spLocks noGrp="1"/>
          </p:cNvSpPr>
          <p:nvPr>
            <p:ph type="sldNum" sz="quarter" idx="20"/>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7" name="Υπότιτλος 2">
            <a:extLst>
              <a:ext uri="{FF2B5EF4-FFF2-40B4-BE49-F238E27FC236}">
                <a16:creationId xmlns=""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Θέση υποσέλιδου 3">
            <a:extLst>
              <a:ext uri="{FF2B5EF4-FFF2-40B4-BE49-F238E27FC236}">
                <a16:creationId xmlns="" xmlns:a16="http://schemas.microsoft.com/office/drawing/2014/main" id="{E8FE0EB3-0FF4-4285-B9D3-90A5751B7BBF}"/>
              </a:ext>
            </a:extLst>
          </p:cNvPr>
          <p:cNvSpPr>
            <a:spLocks noGrp="1"/>
          </p:cNvSpPr>
          <p:nvPr>
            <p:ph type="ftr" sz="quarter" idx="12"/>
          </p:nvPr>
        </p:nvSpPr>
        <p:spPr/>
        <p:txBody>
          <a:bodyPr rtlCol="0"/>
          <a:lstStyle/>
          <a:p>
            <a:pPr rtl="0"/>
            <a:r>
              <a:rPr lang="el-GR" dirty="0"/>
              <a:t>Προσθήκη υποσέλιδου</a:t>
            </a:r>
          </a:p>
        </p:txBody>
      </p:sp>
      <p:sp>
        <p:nvSpPr>
          <p:cNvPr id="5" name="Θέση αριθμού διαφάνειας 4">
            <a:extLst>
              <a:ext uri="{FF2B5EF4-FFF2-40B4-BE49-F238E27FC236}">
                <a16:creationId xmlns=""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Ορθογώνιο 6">
            <a:extLst>
              <a:ext uri="{FF2B5EF4-FFF2-40B4-BE49-F238E27FC236}">
                <a16:creationId xmlns="" xmlns:a16="http://schemas.microsoft.com/office/drawing/2014/main" id="{3EB0D177-9AA4-42F4-9CD7-CD206217CA6D}"/>
              </a:ext>
            </a:extLst>
          </p:cNvPr>
          <p:cNvSpPr/>
          <p:nvPr/>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8" name="Ορθογώνιο 27">
            <a:extLst>
              <a:ext uri="{FF2B5EF4-FFF2-40B4-BE49-F238E27FC236}">
                <a16:creationId xmlns="" xmlns:a16="http://schemas.microsoft.com/office/drawing/2014/main" id="{C825DB53-D610-4A40-AFDC-EBC47DB613CE}"/>
              </a:ext>
            </a:extLst>
          </p:cNvPr>
          <p:cNvSpPr/>
          <p:nvPr/>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1" name="Ελεύθερη σχεδίαση: Σχήμα 30">
            <a:extLst>
              <a:ext uri="{FF2B5EF4-FFF2-40B4-BE49-F238E27FC236}">
                <a16:creationId xmlns="" xmlns:a16="http://schemas.microsoft.com/office/drawing/2014/main" id="{C2B9A6A4-83D0-40B1-8B15-964C84BF0705}"/>
              </a:ext>
            </a:extLst>
          </p:cNvPr>
          <p:cNvSpPr/>
          <p:nvPr/>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Θέση τίτλου 1">
            <a:extLst>
              <a:ext uri="{FF2B5EF4-FFF2-40B4-BE49-F238E27FC236}">
                <a16:creationId xmlns=""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el-GR" dirty="0"/>
              <a:t>Κάντε κλικ για να επεξεργαστείτε τη σελίδα τίτλου</a:t>
            </a:r>
          </a:p>
        </p:txBody>
      </p:sp>
      <p:sp>
        <p:nvSpPr>
          <p:cNvPr id="3" name="Θέση κειμένου 2">
            <a:extLst>
              <a:ext uri="{FF2B5EF4-FFF2-40B4-BE49-F238E27FC236}">
                <a16:creationId xmlns=""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el-GR" dirty="0"/>
              <a:t>Επεξεργασία στυλ κειμένου υποδείγματος</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Θέση υποσέλιδου 4">
            <a:extLst>
              <a:ext uri="{FF2B5EF4-FFF2-40B4-BE49-F238E27FC236}">
                <a16:creationId xmlns=""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pPr rtl="0"/>
            <a:r>
              <a:rPr lang="el-GR" dirty="0"/>
              <a:t>Προσθέστε υποσέλιδο</a:t>
            </a:r>
          </a:p>
        </p:txBody>
      </p:sp>
      <p:sp>
        <p:nvSpPr>
          <p:cNvPr id="6" name="Θέση αριθμού διαφάνειας 5">
            <a:extLst>
              <a:ext uri="{FF2B5EF4-FFF2-40B4-BE49-F238E27FC236}">
                <a16:creationId xmlns=""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pPr rtl="0"/>
            <a:fld id="{19B51A1E-902D-48AF-9020-955120F399B6}" type="slidenum">
              <a:rPr lang="el-GR" smtClean="0"/>
              <a:pPr rtl="0"/>
              <a:t>‹#›</a:t>
            </a:fld>
            <a:endParaRPr lang="el-GR" dirty="0"/>
          </a:p>
        </p:txBody>
      </p:sp>
      <p:sp>
        <p:nvSpPr>
          <p:cNvPr id="4" name="Πλαίσιο κειμένου 3">
            <a:extLst>
              <a:ext uri="{FF2B5EF4-FFF2-40B4-BE49-F238E27FC236}">
                <a16:creationId xmlns="" xmlns:a16="http://schemas.microsoft.com/office/drawing/2014/main" id="{34FDC6F9-37F9-4E25-AECA-D307B8421C73}"/>
              </a:ext>
            </a:extLst>
          </p:cNvPr>
          <p:cNvSpPr txBox="1"/>
          <p:nvPr/>
        </p:nvSpPr>
        <p:spPr>
          <a:xfrm>
            <a:off x="10243100" y="6430153"/>
            <a:ext cx="1053900" cy="365535"/>
          </a:xfrm>
          <a:prstGeom prst="rect">
            <a:avLst/>
          </a:prstGeom>
          <a:noFill/>
        </p:spPr>
        <p:txBody>
          <a:bodyPr wrap="square" tIns="108000" bIns="0" rtlCol="0" anchor="ctr">
            <a:spAutoFit/>
          </a:bodyPr>
          <a:lstStyle/>
          <a:p>
            <a:pPr algn="r" rtl="0">
              <a:lnSpc>
                <a:spcPts val="1000"/>
              </a:lnSpc>
            </a:pPr>
            <a:r>
              <a:rPr lang="el-GR" sz="2500" b="1" i="0" spc="-100" dirty="0">
                <a:solidFill>
                  <a:schemeClr val="accent1"/>
                </a:solidFill>
                <a:latin typeface="+mj-lt"/>
              </a:rPr>
              <a:t>TREY</a:t>
            </a:r>
            <a:r>
              <a:rPr lang="el-GR" sz="1600" b="1" i="0" spc="-100" dirty="0">
                <a:solidFill>
                  <a:schemeClr val="accent1"/>
                </a:solidFill>
                <a:latin typeface="+mj-lt"/>
              </a:rPr>
              <a:t> </a:t>
            </a:r>
            <a:r>
              <a:rPr lang="el-GR" sz="1600" b="1" i="0" spc="-100" baseline="0" dirty="0">
                <a:solidFill>
                  <a:schemeClr val="accent1"/>
                </a:solidFill>
                <a:latin typeface="+mj-lt"/>
              </a:rPr>
              <a:t/>
            </a:r>
            <a:br>
              <a:rPr lang="el-GR" sz="1600" b="1" i="0" spc="-100" baseline="0" dirty="0">
                <a:solidFill>
                  <a:schemeClr val="accent1"/>
                </a:solidFill>
                <a:latin typeface="+mj-lt"/>
              </a:rPr>
            </a:br>
            <a:r>
              <a:rPr lang="el-GR" sz="1200" b="0" i="0" spc="140" dirty="0" err="1">
                <a:solidFill>
                  <a:schemeClr val="tx1">
                    <a:lumMod val="75000"/>
                    <a:lumOff val="25000"/>
                  </a:schemeClr>
                </a:solidFill>
                <a:latin typeface="+mj-lt"/>
              </a:rPr>
              <a:t>research</a:t>
            </a:r>
            <a:endParaRPr lang="el-GR" sz="1200" b="0" i="0" spc="140" dirty="0">
              <a:solidFill>
                <a:schemeClr val="tx1">
                  <a:lumMod val="75000"/>
                  <a:lumOff val="25000"/>
                </a:schemeClr>
              </a:solidFill>
              <a:latin typeface="+mj-lt"/>
            </a:endParaRPr>
          </a:p>
        </p:txBody>
      </p:sp>
      <p:sp>
        <p:nvSpPr>
          <p:cNvPr id="9" name="Ορθογώνιο 8">
            <a:extLst>
              <a:ext uri="{FF2B5EF4-FFF2-40B4-BE49-F238E27FC236}">
                <a16:creationId xmlns="" xmlns:a16="http://schemas.microsoft.com/office/drawing/2014/main" id="{4BC39664-EB8B-4A32-915A-D4308F792772}"/>
              </a:ext>
            </a:extLst>
          </p:cNvPr>
          <p:cNvSpPr/>
          <p:nvPr/>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9" name="Ορθογώνιο 28">
            <a:extLst>
              <a:ext uri="{FF2B5EF4-FFF2-40B4-BE49-F238E27FC236}">
                <a16:creationId xmlns="" xmlns:a16="http://schemas.microsoft.com/office/drawing/2014/main" id="{9B49670D-8F18-44A8-B217-67B412095C0D}"/>
              </a:ext>
            </a:extLst>
          </p:cNvPr>
          <p:cNvSpPr/>
          <p:nvPr/>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cxnSp>
        <p:nvCxnSpPr>
          <p:cNvPr id="18" name="Ευθεία γραμμή σύνδεσης 17">
            <a:extLst>
              <a:ext uri="{FF2B5EF4-FFF2-40B4-BE49-F238E27FC236}">
                <a16:creationId xmlns="" xmlns:a16="http://schemas.microsoft.com/office/drawing/2014/main" id="{030FA059-EC32-4FFF-9673-48849B2FA43A}"/>
              </a:ext>
            </a:extLst>
          </p:cNvPr>
          <p:cNvCxnSpPr>
            <a:cxnSpLocks/>
          </p:cNvCxnSpPr>
          <p:nvPr/>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54" r:id="rId13"/>
    <p:sldLayoutId id="2147483655" r:id="rId14"/>
    <p:sldLayoutId id="2147483667" r:id="rId15"/>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offshore.org.gr/maingr.ht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eody.gov.gr/wp-content/uploads/2020/03/yx-koino-2.png"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hyperlink" Target="http://www.offshore.org.gr/maingr.ht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eody.gov.gr/wp-content/uploads/2020/03/yx-koino-1.png"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Θέση εικόνας 11" descr="Χέρια που πλησιάζουν σε κύκλο">
            <a:extLst>
              <a:ext uri="{FF2B5EF4-FFF2-40B4-BE49-F238E27FC236}">
                <a16:creationId xmlns="" xmlns:a16="http://schemas.microsoft.com/office/drawing/2014/main" id="{AA8A1CBA-9BB5-2246-9F4B-98EAD7C9015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Τίτλος 2">
            <a:extLst>
              <a:ext uri="{FF2B5EF4-FFF2-40B4-BE49-F238E27FC236}">
                <a16:creationId xmlns="" xmlns:a16="http://schemas.microsoft.com/office/drawing/2014/main" id="{200B3D2B-613A-41BE-987D-E6A1324B456D}"/>
              </a:ext>
            </a:extLst>
          </p:cNvPr>
          <p:cNvSpPr>
            <a:spLocks noGrp="1"/>
          </p:cNvSpPr>
          <p:nvPr>
            <p:ph type="ctrTitle"/>
          </p:nvPr>
        </p:nvSpPr>
        <p:spPr>
          <a:xfrm>
            <a:off x="0" y="3592286"/>
            <a:ext cx="9052560" cy="2978332"/>
          </a:xfrm>
        </p:spPr>
        <p:txBody>
          <a:bodyPr rtlCol="0"/>
          <a:lstStyle/>
          <a:p>
            <a:pPr algn="l"/>
            <a:r>
              <a:rPr lang="el-GR" sz="6000" dirty="0" smtClean="0">
                <a:solidFill>
                  <a:schemeClr val="accent5">
                    <a:lumMod val="50000"/>
                    <a:lumOff val="50000"/>
                  </a:schemeClr>
                </a:solidFill>
                <a:effectLst>
                  <a:outerShdw blurRad="38100" dist="38100" dir="2700000" algn="tl">
                    <a:srgbClr val="000000">
                      <a:alpha val="43137"/>
                    </a:srgbClr>
                  </a:outerShdw>
                </a:effectLst>
                <a:latin typeface="Calibri Light" pitchFamily="34" charset="0"/>
                <a:cs typeface="Calibri Light" pitchFamily="34" charset="0"/>
              </a:rPr>
              <a:t>ΥΓΕΙΟΝΟΜΙΚΟ</a:t>
            </a:r>
            <a:br>
              <a:rPr lang="el-GR" sz="6000" dirty="0" smtClean="0">
                <a:solidFill>
                  <a:schemeClr val="accent5">
                    <a:lumMod val="50000"/>
                    <a:lumOff val="50000"/>
                  </a:schemeClr>
                </a:solidFill>
                <a:effectLst>
                  <a:outerShdw blurRad="38100" dist="38100" dir="2700000" algn="tl">
                    <a:srgbClr val="000000">
                      <a:alpha val="43137"/>
                    </a:srgbClr>
                  </a:outerShdw>
                </a:effectLst>
                <a:latin typeface="Calibri Light" pitchFamily="34" charset="0"/>
                <a:cs typeface="Calibri Light" pitchFamily="34" charset="0"/>
              </a:rPr>
            </a:br>
            <a:r>
              <a:rPr lang="el-GR" sz="6000" dirty="0" smtClean="0">
                <a:solidFill>
                  <a:schemeClr val="accent5">
                    <a:lumMod val="50000"/>
                    <a:lumOff val="50000"/>
                  </a:schemeClr>
                </a:solidFill>
                <a:effectLst>
                  <a:outerShdw blurRad="38100" dist="38100" dir="2700000" algn="tl">
                    <a:srgbClr val="000000">
                      <a:alpha val="43137"/>
                    </a:srgbClr>
                  </a:outerShdw>
                </a:effectLst>
                <a:latin typeface="Calibri Light" pitchFamily="34" charset="0"/>
                <a:cs typeface="Calibri Light" pitchFamily="34" charset="0"/>
              </a:rPr>
              <a:t>ΠΡΩΤΟΚΟΛΛΟ  ΛΕΙΤΟΥΡΓΙΑΣ ΝΑΥΤΑΘΛΗΤΙΚΩΝ ΣΩΜΑΤΕΙΩΝ</a:t>
            </a:r>
            <a:r>
              <a:rPr lang="el-GR" sz="6000" dirty="0" smtClean="0">
                <a:effectLst>
                  <a:outerShdw blurRad="38100" dist="38100" dir="2700000" algn="tl">
                    <a:srgbClr val="000000">
                      <a:alpha val="43137"/>
                    </a:srgbClr>
                  </a:outerShdw>
                </a:effectLst>
                <a:latin typeface="Calibri Light" pitchFamily="34" charset="0"/>
                <a:cs typeface="Calibri Light" pitchFamily="34" charset="0"/>
              </a:rPr>
              <a:t> </a:t>
            </a:r>
            <a:r>
              <a:rPr lang="el-GR" sz="6000" dirty="0" smtClean="0"/>
              <a:t/>
            </a:r>
            <a:br>
              <a:rPr lang="el-GR" sz="6000" dirty="0" smtClean="0"/>
            </a:br>
            <a:endParaRPr lang="el-GR" sz="6000" dirty="0"/>
          </a:p>
        </p:txBody>
      </p:sp>
      <p:sp>
        <p:nvSpPr>
          <p:cNvPr id="4" name="Υπότιτλος 3">
            <a:extLst>
              <a:ext uri="{FF2B5EF4-FFF2-40B4-BE49-F238E27FC236}">
                <a16:creationId xmlns="" xmlns:a16="http://schemas.microsoft.com/office/drawing/2014/main" id="{4772945D-CA91-4CFE-8EB7-941C7618C994}"/>
              </a:ext>
            </a:extLst>
          </p:cNvPr>
          <p:cNvSpPr>
            <a:spLocks noGrp="1"/>
          </p:cNvSpPr>
          <p:nvPr>
            <p:ph type="subTitle" idx="1"/>
          </p:nvPr>
        </p:nvSpPr>
        <p:spPr>
          <a:xfrm>
            <a:off x="8955903" y="1985554"/>
            <a:ext cx="3236097" cy="514097"/>
          </a:xfrm>
          <a:solidFill>
            <a:schemeClr val="accent5">
              <a:lumMod val="50000"/>
              <a:lumOff val="50000"/>
              <a:alpha val="80000"/>
            </a:schemeClr>
          </a:solidFill>
        </p:spPr>
        <p:txBody>
          <a:bodyPr rtlCol="0"/>
          <a:lstStyle/>
          <a:p>
            <a:pPr rtl="0"/>
            <a:r>
              <a:rPr lang="el-GR" b="1" dirty="0" smtClean="0">
                <a:effectLst>
                  <a:outerShdw blurRad="38100" dist="38100" dir="2700000" algn="tl">
                    <a:srgbClr val="000000">
                      <a:alpha val="43137"/>
                    </a:srgbClr>
                  </a:outerShdw>
                </a:effectLst>
                <a:latin typeface="Calibri Light" pitchFamily="34" charset="0"/>
                <a:cs typeface="Calibri Light" pitchFamily="34" charset="0"/>
              </a:rPr>
              <a:t>ΥΓΕΙΟΝΟΜΙΚΗ ΕΠΙΤΡΟΠΗ ΕΙΟ</a:t>
            </a:r>
            <a:endParaRPr lang="el-GR" b="1" dirty="0">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1" name="Πλαίσιο κειμένου 50">
            <a:extLst>
              <a:ext uri="{FF2B5EF4-FFF2-40B4-BE49-F238E27FC236}">
                <a16:creationId xmlns="" xmlns:a16="http://schemas.microsoft.com/office/drawing/2014/main" id="{66C1DE0A-7865-466B-B5D7-781C92357026}"/>
              </a:ext>
            </a:extLst>
          </p:cNvPr>
          <p:cNvSpPr txBox="1"/>
          <p:nvPr/>
        </p:nvSpPr>
        <p:spPr>
          <a:xfrm>
            <a:off x="9548949" y="4252706"/>
            <a:ext cx="2099527" cy="365535"/>
          </a:xfrm>
          <a:prstGeom prst="rect">
            <a:avLst/>
          </a:prstGeom>
          <a:noFill/>
        </p:spPr>
        <p:txBody>
          <a:bodyPr wrap="square" tIns="108000" bIns="0" rtlCol="0" anchor="ctr">
            <a:spAutoFit/>
          </a:bodyPr>
          <a:lstStyle/>
          <a:p>
            <a:pPr algn="ctr" rtl="0">
              <a:lnSpc>
                <a:spcPts val="1000"/>
              </a:lnSpc>
            </a:pPr>
            <a:r>
              <a:rPr lang="el-GR" sz="2400" b="1" i="0" spc="-100" dirty="0" smtClean="0">
                <a:solidFill>
                  <a:schemeClr val="tx1">
                    <a:lumMod val="75000"/>
                    <a:lumOff val="25000"/>
                  </a:schemeClr>
                </a:solidFill>
                <a:latin typeface="+mj-lt"/>
              </a:rPr>
              <a:t> </a:t>
            </a:r>
            <a:r>
              <a:rPr lang="el-GR" sz="2400" b="1" i="0" spc="-100" baseline="0" dirty="0">
                <a:solidFill>
                  <a:schemeClr val="tx1">
                    <a:lumMod val="75000"/>
                    <a:lumOff val="25000"/>
                  </a:schemeClr>
                </a:solidFill>
                <a:latin typeface="+mj-lt"/>
              </a:rPr>
              <a:t/>
            </a:r>
            <a:br>
              <a:rPr lang="el-GR" sz="2400" b="1" i="0" spc="-100" baseline="0" dirty="0">
                <a:solidFill>
                  <a:schemeClr val="tx1">
                    <a:lumMod val="75000"/>
                    <a:lumOff val="25000"/>
                  </a:schemeClr>
                </a:solidFill>
                <a:latin typeface="+mj-lt"/>
              </a:rPr>
            </a:br>
            <a:endParaRPr lang="el-GR" b="0" i="0" spc="140" dirty="0">
              <a:solidFill>
                <a:schemeClr val="tx1">
                  <a:lumMod val="75000"/>
                  <a:lumOff val="25000"/>
                </a:schemeClr>
              </a:solidFill>
              <a:latin typeface="+mj-lt"/>
            </a:endParaRPr>
          </a:p>
        </p:txBody>
      </p:sp>
      <p:pic>
        <p:nvPicPr>
          <p:cNvPr id="7" name="6 - Εικόνα" descr="Click Here">
            <a:hlinkClick r:id="rId4"/>
          </p:cNvPr>
          <p:cNvPicPr/>
          <p:nvPr/>
        </p:nvPicPr>
        <p:blipFill>
          <a:blip r:embed="rId5" cstate="print"/>
          <a:srcRect/>
          <a:stretch>
            <a:fillRect/>
          </a:stretch>
        </p:blipFill>
        <p:spPr bwMode="auto">
          <a:xfrm>
            <a:off x="10162902" y="169816"/>
            <a:ext cx="1476103" cy="1528355"/>
          </a:xfrm>
          <a:prstGeom prst="rect">
            <a:avLst/>
          </a:prstGeom>
          <a:noFill/>
          <a:ln w="9525">
            <a:noFill/>
            <a:miter lim="800000"/>
            <a:headEnd/>
            <a:tailEnd/>
          </a:ln>
        </p:spPr>
      </p:pic>
    </p:spTree>
    <p:extLst>
      <p:ext uri="{BB962C8B-B14F-4D97-AF65-F5344CB8AC3E}">
        <p14:creationId xmlns:p14="http://schemas.microsoft.com/office/powerpoint/2010/main" val="3989923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9304E83-A4F0-49C5-BB01-F5773509A2B3}"/>
              </a:ext>
            </a:extLst>
          </p:cNvPr>
          <p:cNvSpPr>
            <a:spLocks noGrp="1"/>
          </p:cNvSpPr>
          <p:nvPr>
            <p:ph type="title"/>
          </p:nvPr>
        </p:nvSpPr>
        <p:spPr>
          <a:xfrm>
            <a:off x="195943" y="169817"/>
            <a:ext cx="11996057" cy="783772"/>
          </a:xfrm>
          <a:solidFill>
            <a:schemeClr val="accent5">
              <a:lumMod val="50000"/>
              <a:lumOff val="50000"/>
            </a:schemeClr>
          </a:solidFill>
        </p:spPr>
        <p:txBody>
          <a:bodyPr rtlCol="0"/>
          <a:lstStyle/>
          <a:p>
            <a:pPr algn="ctr"/>
            <a:r>
              <a:rPr lang="en-US" dirty="0" smtClean="0">
                <a:effectLst>
                  <a:outerShdw blurRad="38100" dist="38100" dir="2700000" algn="tl">
                    <a:srgbClr val="000000">
                      <a:alpha val="43137"/>
                    </a:srgbClr>
                  </a:outerShdw>
                </a:effectLst>
              </a:rPr>
              <a:t> </a:t>
            </a:r>
            <a:endParaRPr lang="el-GR" sz="54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p:txBody>
      </p:sp>
      <p:cxnSp>
        <p:nvCxnSpPr>
          <p:cNvPr id="11" name="Ευθεία γραμμή σύνδεσης 10" descr="Διαχωριστική γραμμή διαφάνειας">
            <a:extLst>
              <a:ext uri="{FF2B5EF4-FFF2-40B4-BE49-F238E27FC236}">
                <a16:creationId xmlns="" xmlns:a16="http://schemas.microsoft.com/office/drawing/2014/main" id="{5A563457-1EC8-4978-BCCB-AFD88C9ED04C}"/>
              </a:ext>
              <a:ext uri="{C183D7F6-B498-43B3-948B-1728B52AA6E4}">
                <adec:decorative xmlns:adec="http://schemas.microsoft.com/office/drawing/2017/decorative" xmlns=""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Σύμβολο κράτησης αριθμού διαφάνειας 7">
            <a:extLst>
              <a:ext uri="{FF2B5EF4-FFF2-40B4-BE49-F238E27FC236}">
                <a16:creationId xmlns=""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10</a:t>
            </a:fld>
            <a:endParaRPr lang="el-GR" dirty="0"/>
          </a:p>
        </p:txBody>
      </p:sp>
      <p:sp>
        <p:nvSpPr>
          <p:cNvPr id="14" name="13 - Θέση κειμένου"/>
          <p:cNvSpPr>
            <a:spLocks noGrp="1"/>
          </p:cNvSpPr>
          <p:nvPr>
            <p:ph type="body" sz="quarter" idx="12"/>
          </p:nvPr>
        </p:nvSpPr>
        <p:spPr>
          <a:xfrm>
            <a:off x="6247635" y="1341090"/>
            <a:ext cx="5472113" cy="5216464"/>
          </a:xfrm>
        </p:spPr>
        <p:txBody>
          <a:bodyPr/>
          <a:lstStyle/>
          <a:p>
            <a:endParaRPr lang="el-GR" b="1" dirty="0" smtClean="0"/>
          </a:p>
          <a:p>
            <a:endParaRPr lang="el-GR" b="1" dirty="0" smtClean="0"/>
          </a:p>
          <a:p>
            <a:pPr>
              <a:buNone/>
            </a:pPr>
            <a:endParaRPr lang="el-GR" b="1" dirty="0" smtClean="0"/>
          </a:p>
          <a:p>
            <a:endParaRPr lang="el-GR" dirty="0"/>
          </a:p>
        </p:txBody>
      </p:sp>
      <p:sp>
        <p:nvSpPr>
          <p:cNvPr id="9" name="Πλαίσιο κειμένου 2"/>
          <p:cNvSpPr txBox="1">
            <a:spLocks noChangeArrowheads="1"/>
          </p:cNvSpPr>
          <p:nvPr/>
        </p:nvSpPr>
        <p:spPr bwMode="auto">
          <a:xfrm>
            <a:off x="195263" y="169863"/>
            <a:ext cx="11996737" cy="784225"/>
          </a:xfrm>
          <a:prstGeom prst="rect">
            <a:avLst/>
          </a:prstGeom>
          <a:solidFill>
            <a:schemeClr val="accent5">
              <a:lumMod val="50000"/>
              <a:lumOff val="50000"/>
            </a:schemeClr>
          </a:solidFill>
          <a:ln w="9525">
            <a:solidFill>
              <a:srgbClr val="000000"/>
            </a:solidFill>
            <a:miter lim="800000"/>
            <a:headEnd/>
            <a:tailEnd/>
          </a:ln>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ts val="1000"/>
              </a:spcAft>
              <a:buClrTx/>
              <a:buSzTx/>
              <a:buFontTx/>
              <a:buNone/>
              <a:tabLst/>
              <a:defRPr/>
            </a:pPr>
            <a:r>
              <a:rPr lang="el-GR" sz="4000" b="1" spc="-150" dirty="0" smtClean="0">
                <a:solidFill>
                  <a:schemeClr val="bg1"/>
                </a:solidFill>
                <a:effectLst>
                  <a:outerShdw blurRad="38100" dist="38100" dir="2700000" algn="tl">
                    <a:srgbClr val="000000">
                      <a:alpha val="43137"/>
                    </a:srgbClr>
                  </a:outerShdw>
                </a:effectLst>
                <a:latin typeface="Calibri Light" pitchFamily="34" charset="0"/>
                <a:ea typeface="+mj-ea"/>
                <a:cs typeface="Calibri Light" pitchFamily="34" charset="0"/>
              </a:rPr>
              <a:t>ΕΦΑΡΜΟΓΗ     </a:t>
            </a:r>
            <a:r>
              <a:rPr kumimoji="0" lang="el-GR" sz="4000" b="1" i="0" u="none" strike="noStrike" kern="1200" cap="none" spc="-150" normalizeH="0" baseline="0" noProof="0" dirty="0" smtClean="0">
                <a:ln>
                  <a:noFill/>
                </a:ln>
                <a:solidFill>
                  <a:schemeClr val="bg1"/>
                </a:solidFill>
                <a:effectLst>
                  <a:outerShdw blurRad="38100" dist="38100" dir="2700000" algn="tl">
                    <a:srgbClr val="000000">
                      <a:alpha val="43137"/>
                    </a:srgbClr>
                  </a:outerShdw>
                </a:effectLst>
                <a:uLnTx/>
                <a:uFillTx/>
                <a:latin typeface="Calibri Light" pitchFamily="34" charset="0"/>
                <a:ea typeface="+mj-ea"/>
                <a:cs typeface="Calibri Light" pitchFamily="34" charset="0"/>
              </a:rPr>
              <a:t> ΑΝΤΙΣΗΠΤΙΚΟΥ</a:t>
            </a:r>
            <a:endParaRPr kumimoji="0" lang="el-GR" sz="4000" b="0" i="0" u="none" strike="noStrike" kern="1200" cap="none" spc="-150" normalizeH="0" baseline="0" noProof="0" dirty="0" smtClean="0">
              <a:ln>
                <a:noFill/>
              </a:ln>
              <a:solidFill>
                <a:schemeClr val="bg1"/>
              </a:solidFill>
              <a:effectLst>
                <a:outerShdw blurRad="38100" dist="38100" dir="2700000" algn="tl">
                  <a:srgbClr val="000000">
                    <a:alpha val="43137"/>
                  </a:srgbClr>
                </a:outerShdw>
              </a:effectLst>
              <a:uLnTx/>
              <a:uFillTx/>
              <a:latin typeface="Calibri Light" pitchFamily="34" charset="0"/>
              <a:ea typeface="+mj-ea"/>
              <a:cs typeface="Calibri Light" pitchFamily="34" charset="0"/>
            </a:endParaRPr>
          </a:p>
        </p:txBody>
      </p:sp>
      <p:pic>
        <p:nvPicPr>
          <p:cNvPr id="13" name="12 - Θέση περιεχομένου" descr="https://eody.gov.gr/wp-content/uploads/2020/03/yx-koino-2.png">
            <a:hlinkClick r:id="rId3"/>
          </p:cNvPr>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31800" y="1136469"/>
            <a:ext cx="10789194" cy="4572000"/>
          </a:xfrm>
          <a:prstGeom prst="rect">
            <a:avLst/>
          </a:prstGeom>
          <a:noFill/>
          <a:ln>
            <a:noFill/>
          </a:ln>
        </p:spPr>
      </p:pic>
    </p:spTree>
    <p:extLst>
      <p:ext uri="{BB962C8B-B14F-4D97-AF65-F5344CB8AC3E}">
        <p14:creationId xmlns:p14="http://schemas.microsoft.com/office/powerpoint/2010/main" val="3188837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9304E83-A4F0-49C5-BB01-F5773509A2B3}"/>
              </a:ext>
            </a:extLst>
          </p:cNvPr>
          <p:cNvSpPr>
            <a:spLocks noGrp="1"/>
          </p:cNvSpPr>
          <p:nvPr>
            <p:ph type="title"/>
          </p:nvPr>
        </p:nvSpPr>
        <p:spPr>
          <a:xfrm>
            <a:off x="195943" y="404948"/>
            <a:ext cx="11996057" cy="783772"/>
          </a:xfrm>
          <a:solidFill>
            <a:schemeClr val="accent5">
              <a:lumMod val="50000"/>
              <a:lumOff val="50000"/>
            </a:schemeClr>
          </a:solidFill>
        </p:spPr>
        <p:txBody>
          <a:bodyPr rtlCol="0"/>
          <a:lstStyle/>
          <a:p>
            <a:pPr algn="ctr"/>
            <a:r>
              <a:rPr lang="en-US" dirty="0" smtClean="0">
                <a:effectLst>
                  <a:outerShdw blurRad="38100" dist="38100" dir="2700000" algn="tl">
                    <a:srgbClr val="000000">
                      <a:alpha val="43137"/>
                    </a:srgbClr>
                  </a:outerShdw>
                </a:effectLst>
              </a:rPr>
              <a:t> </a:t>
            </a:r>
            <a:r>
              <a:rPr lang="el-GR" sz="54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ΑΝΑΓΚΑΙΕΣ        ΕΝΝΟΙΕΣ</a:t>
            </a:r>
            <a:endParaRPr lang="el-GR" sz="54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4" name="Θέση κειμένου 3">
            <a:extLst>
              <a:ext uri="{FF2B5EF4-FFF2-40B4-BE49-F238E27FC236}">
                <a16:creationId xmlns="" xmlns:a16="http://schemas.microsoft.com/office/drawing/2014/main" id="{6AB259A0-0017-492F-A0DC-4B70C7052AE0}"/>
              </a:ext>
            </a:extLst>
          </p:cNvPr>
          <p:cNvSpPr>
            <a:spLocks noGrp="1"/>
          </p:cNvSpPr>
          <p:nvPr>
            <p:ph type="body" idx="1"/>
          </p:nvPr>
        </p:nvSpPr>
        <p:spPr>
          <a:xfrm>
            <a:off x="327498" y="1593848"/>
            <a:ext cx="5472000" cy="360000"/>
          </a:xfrm>
        </p:spPr>
        <p:txBody>
          <a:bodyPr rtlCol="0"/>
          <a:lstStyle/>
          <a:p>
            <a:r>
              <a:rPr lang="el-GR" sz="3600" dirty="0" smtClean="0">
                <a:effectLst>
                  <a:outerShdw blurRad="38100" dist="38100" dir="2700000" algn="tl">
                    <a:srgbClr val="000000">
                      <a:alpha val="43137"/>
                    </a:srgbClr>
                  </a:outerShdw>
                </a:effectLst>
                <a:latin typeface="Calibri Light" pitchFamily="34" charset="0"/>
                <a:cs typeface="Calibri Light" pitchFamily="34" charset="0"/>
              </a:rPr>
              <a:t>Αποστάσεις ασφαλείας</a:t>
            </a:r>
          </a:p>
          <a:p>
            <a:pPr lvl="0"/>
            <a:endParaRPr lang="el-GR" sz="3600" dirty="0" smtClean="0">
              <a:solidFill>
                <a:schemeClr val="tx1"/>
              </a:solidFill>
              <a:effectLst>
                <a:outerShdw blurRad="38100" dist="38100" dir="2700000" algn="tl">
                  <a:srgbClr val="000000">
                    <a:alpha val="43137"/>
                  </a:srgbClr>
                </a:outerShdw>
              </a:effectLst>
              <a:latin typeface="Calibri Light" pitchFamily="34" charset="0"/>
              <a:cs typeface="Calibri Light" pitchFamily="34" charset="0"/>
            </a:endParaRPr>
          </a:p>
          <a:p>
            <a:pPr rtl="0"/>
            <a:endParaRPr lang="el-GR" dirty="0"/>
          </a:p>
        </p:txBody>
      </p:sp>
      <p:sp>
        <p:nvSpPr>
          <p:cNvPr id="5" name="Θέση περιεχομένου 4">
            <a:extLst>
              <a:ext uri="{FF2B5EF4-FFF2-40B4-BE49-F238E27FC236}">
                <a16:creationId xmlns="" xmlns:a16="http://schemas.microsoft.com/office/drawing/2014/main" id="{CEEB3BAE-C0B2-447C-B8BE-96C6BD84D658}"/>
              </a:ext>
            </a:extLst>
          </p:cNvPr>
          <p:cNvSpPr>
            <a:spLocks noGrp="1"/>
          </p:cNvSpPr>
          <p:nvPr>
            <p:ph sz="half" idx="2"/>
          </p:nvPr>
        </p:nvSpPr>
        <p:spPr>
          <a:xfrm>
            <a:off x="3879669" y="5394960"/>
            <a:ext cx="4585064" cy="718457"/>
          </a:xfrm>
          <a:solidFill>
            <a:srgbClr val="FF0000"/>
          </a:solidFill>
        </p:spPr>
        <p:txBody>
          <a:bodyPr rtlCol="0"/>
          <a:lstStyle/>
          <a:p>
            <a:pPr lvl="0" algn="ctr">
              <a:buNone/>
            </a:pPr>
            <a:r>
              <a:rPr lang="el-GR" sz="3200" b="1" dirty="0" smtClean="0"/>
              <a:t> </a:t>
            </a:r>
            <a:r>
              <a:rPr lang="el-GR" sz="4800"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2</a:t>
            </a:r>
            <a:r>
              <a:rPr lang="en-US" sz="4800"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m</a:t>
            </a:r>
            <a:r>
              <a:rPr lang="el-GR" sz="4800"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κατ’ ελάχιστο</a:t>
            </a:r>
            <a:r>
              <a:rPr lang="el-GR" sz="6000"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t>
            </a:r>
          </a:p>
          <a:p>
            <a:pPr algn="ctr"/>
            <a:endParaRPr lang="el-GR" sz="4000" b="1" u="sng" dirty="0" smtClean="0"/>
          </a:p>
          <a:p>
            <a:pPr algn="ctr"/>
            <a:endParaRPr lang="el-GR" sz="5400" b="1" dirty="0" smtClean="0">
              <a:effectLst>
                <a:outerShdw blurRad="38100" dist="38100" dir="2700000" algn="tl">
                  <a:srgbClr val="000000">
                    <a:alpha val="43137"/>
                  </a:srgbClr>
                </a:outerShdw>
              </a:effectLst>
              <a:latin typeface="Calibri Light" pitchFamily="34" charset="0"/>
              <a:cs typeface="Calibri Light" pitchFamily="34" charset="0"/>
            </a:endParaRPr>
          </a:p>
          <a:p>
            <a:endParaRPr lang="el-GR" sz="4000" dirty="0" smtClean="0"/>
          </a:p>
          <a:p>
            <a:pPr lvl="0"/>
            <a:endParaRPr lang="el-GR" sz="40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p:txBody>
      </p:sp>
      <p:cxnSp>
        <p:nvCxnSpPr>
          <p:cNvPr id="11" name="Ευθεία γραμμή σύνδεσης 10" descr="Διαχωριστική γραμμή διαφάνειας">
            <a:extLst>
              <a:ext uri="{FF2B5EF4-FFF2-40B4-BE49-F238E27FC236}">
                <a16:creationId xmlns="" xmlns:a16="http://schemas.microsoft.com/office/drawing/2014/main" id="{5A563457-1EC8-4978-BCCB-AFD88C9ED04C}"/>
              </a:ext>
              <a:ext uri="{C183D7F6-B498-43B3-948B-1728B52AA6E4}">
                <adec:decorative xmlns:adec="http://schemas.microsoft.com/office/drawing/2017/decorative" xmlns=""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Σύμβολο κράτησης αριθμού διαφάνειας 7">
            <a:extLst>
              <a:ext uri="{FF2B5EF4-FFF2-40B4-BE49-F238E27FC236}">
                <a16:creationId xmlns=""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11</a:t>
            </a:fld>
            <a:endParaRPr lang="el-GR" dirty="0"/>
          </a:p>
        </p:txBody>
      </p:sp>
      <p:sp>
        <p:nvSpPr>
          <p:cNvPr id="14" name="13 - Θέση κειμένου"/>
          <p:cNvSpPr>
            <a:spLocks noGrp="1"/>
          </p:cNvSpPr>
          <p:nvPr>
            <p:ph type="body" sz="quarter" idx="12"/>
          </p:nvPr>
        </p:nvSpPr>
        <p:spPr>
          <a:xfrm>
            <a:off x="6286823" y="1328027"/>
            <a:ext cx="5472113" cy="5216464"/>
          </a:xfrm>
        </p:spPr>
        <p:txBody>
          <a:bodyPr/>
          <a:lstStyle/>
          <a:p>
            <a:endParaRPr lang="el-GR" b="1" dirty="0" smtClean="0"/>
          </a:p>
          <a:p>
            <a:endParaRPr lang="el-GR" b="1" dirty="0" smtClean="0"/>
          </a:p>
          <a:p>
            <a:pPr>
              <a:buNone/>
            </a:pPr>
            <a:endParaRPr lang="el-GR" b="1" dirty="0" smtClean="0"/>
          </a:p>
          <a:p>
            <a:endParaRPr lang="el-GR" dirty="0"/>
          </a:p>
        </p:txBody>
      </p:sp>
      <p:sp>
        <p:nvSpPr>
          <p:cNvPr id="62468" name="AutoShape 4" descr="Ανακαλύπτοντας την ιστιοπλοΐα – Noam.g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2470" name="AutoShape 6" descr="Ανακαλύπτοντας την ιστιοπλοΐα – Noam.g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2472" name="Picture 8" descr="Yes!» από τον Αρκά για τη Σακελλαροπούλου - Eparxies.gr"/>
          <p:cNvPicPr>
            <a:picLocks noChangeAspect="1" noChangeArrowheads="1"/>
          </p:cNvPicPr>
          <p:nvPr/>
        </p:nvPicPr>
        <p:blipFill>
          <a:blip r:embed="rId3"/>
          <a:srcRect/>
          <a:stretch>
            <a:fillRect/>
          </a:stretch>
        </p:blipFill>
        <p:spPr bwMode="auto">
          <a:xfrm>
            <a:off x="1900558" y="2490651"/>
            <a:ext cx="3646713" cy="2042159"/>
          </a:xfrm>
          <a:prstGeom prst="rect">
            <a:avLst/>
          </a:prstGeom>
          <a:noFill/>
        </p:spPr>
      </p:pic>
      <p:pic>
        <p:nvPicPr>
          <p:cNvPr id="62474" name="Picture 10" descr="Yes!» από τον Αρκά για τη Σακελλαροπούλου - Eparxies.gr"/>
          <p:cNvPicPr>
            <a:picLocks noChangeAspect="1" noChangeArrowheads="1"/>
          </p:cNvPicPr>
          <p:nvPr/>
        </p:nvPicPr>
        <p:blipFill>
          <a:blip r:embed="rId3"/>
          <a:srcRect/>
          <a:stretch>
            <a:fillRect/>
          </a:stretch>
        </p:blipFill>
        <p:spPr bwMode="auto">
          <a:xfrm>
            <a:off x="7157267" y="2542904"/>
            <a:ext cx="3623386" cy="2029096"/>
          </a:xfrm>
          <a:prstGeom prst="rect">
            <a:avLst/>
          </a:prstGeom>
          <a:noFill/>
        </p:spPr>
      </p:pic>
      <p:sp>
        <p:nvSpPr>
          <p:cNvPr id="15" name="14 - Αριστερό-δεξιό βέλος"/>
          <p:cNvSpPr/>
          <p:nvPr/>
        </p:nvSpPr>
        <p:spPr>
          <a:xfrm>
            <a:off x="5408022" y="3291840"/>
            <a:ext cx="1751730" cy="484632"/>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188837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6" name="Picture 6" descr="Αυτοκόλλητο δαπέδου σήμανσης λόγω τήρησης αποστάσεων, Τηρούμε τις ..."/>
          <p:cNvPicPr>
            <a:picLocks noChangeAspect="1" noChangeArrowheads="1"/>
          </p:cNvPicPr>
          <p:nvPr/>
        </p:nvPicPr>
        <p:blipFill>
          <a:blip r:embed="rId3"/>
          <a:srcRect/>
          <a:stretch>
            <a:fillRect/>
          </a:stretch>
        </p:blipFill>
        <p:spPr bwMode="auto">
          <a:xfrm>
            <a:off x="7093131" y="2632797"/>
            <a:ext cx="4225200" cy="3924757"/>
          </a:xfrm>
          <a:prstGeom prst="rect">
            <a:avLst/>
          </a:prstGeom>
          <a:noFill/>
        </p:spPr>
      </p:pic>
      <p:sp>
        <p:nvSpPr>
          <p:cNvPr id="2" name="Τίτλος 1">
            <a:extLst>
              <a:ext uri="{FF2B5EF4-FFF2-40B4-BE49-F238E27FC236}">
                <a16:creationId xmlns="" xmlns:a16="http://schemas.microsoft.com/office/drawing/2014/main" id="{19304E83-A4F0-49C5-BB01-F5773509A2B3}"/>
              </a:ext>
            </a:extLst>
          </p:cNvPr>
          <p:cNvSpPr>
            <a:spLocks noGrp="1"/>
          </p:cNvSpPr>
          <p:nvPr>
            <p:ph type="title"/>
          </p:nvPr>
        </p:nvSpPr>
        <p:spPr>
          <a:xfrm>
            <a:off x="195943" y="404948"/>
            <a:ext cx="11996057" cy="783772"/>
          </a:xfrm>
          <a:solidFill>
            <a:schemeClr val="accent5">
              <a:lumMod val="50000"/>
              <a:lumOff val="50000"/>
            </a:schemeClr>
          </a:solidFill>
        </p:spPr>
        <p:txBody>
          <a:bodyPr rtlCol="0"/>
          <a:lstStyle/>
          <a:p>
            <a:pPr algn="ctr"/>
            <a:r>
              <a:rPr lang="en-US" dirty="0" smtClean="0">
                <a:effectLst>
                  <a:outerShdw blurRad="38100" dist="38100" dir="2700000" algn="tl">
                    <a:srgbClr val="000000">
                      <a:alpha val="43137"/>
                    </a:srgbClr>
                  </a:outerShdw>
                </a:effectLst>
              </a:rPr>
              <a:t> </a:t>
            </a:r>
            <a:r>
              <a:rPr lang="el-GR" sz="54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ΑΝΑΓΚΑΙΕΣ        ΕΝΝΟΙΕΣ</a:t>
            </a:r>
            <a:endParaRPr lang="el-GR" sz="54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p:txBody>
      </p:sp>
      <p:cxnSp>
        <p:nvCxnSpPr>
          <p:cNvPr id="11" name="Ευθεία γραμμή σύνδεσης 10" descr="Διαχωριστική γραμμή διαφάνειας">
            <a:extLst>
              <a:ext uri="{FF2B5EF4-FFF2-40B4-BE49-F238E27FC236}">
                <a16:creationId xmlns="" xmlns:a16="http://schemas.microsoft.com/office/drawing/2014/main" id="{5A563457-1EC8-4978-BCCB-AFD88C9ED04C}"/>
              </a:ext>
              <a:ext uri="{C183D7F6-B498-43B3-948B-1728B52AA6E4}">
                <adec:decorative xmlns:adec="http://schemas.microsoft.com/office/drawing/2017/decorative" xmlns=""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Σύμβολο κράτησης αριθμού διαφάνειας 7">
            <a:extLst>
              <a:ext uri="{FF2B5EF4-FFF2-40B4-BE49-F238E27FC236}">
                <a16:creationId xmlns=""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12</a:t>
            </a:fld>
            <a:endParaRPr lang="el-GR" dirty="0"/>
          </a:p>
        </p:txBody>
      </p:sp>
      <p:sp>
        <p:nvSpPr>
          <p:cNvPr id="14" name="13 - Θέση κειμένου"/>
          <p:cNvSpPr>
            <a:spLocks noGrp="1"/>
          </p:cNvSpPr>
          <p:nvPr>
            <p:ph type="body" sz="quarter" idx="12"/>
          </p:nvPr>
        </p:nvSpPr>
        <p:spPr>
          <a:xfrm>
            <a:off x="6247635" y="1341090"/>
            <a:ext cx="5472113" cy="5216464"/>
          </a:xfrm>
        </p:spPr>
        <p:txBody>
          <a:bodyPr/>
          <a:lstStyle/>
          <a:p>
            <a:endParaRPr lang="el-GR" b="1" dirty="0" smtClean="0"/>
          </a:p>
          <a:p>
            <a:endParaRPr lang="el-GR" b="1" dirty="0" smtClean="0"/>
          </a:p>
          <a:p>
            <a:pPr>
              <a:buNone/>
            </a:pPr>
            <a:endParaRPr lang="el-GR" b="1" dirty="0" smtClean="0"/>
          </a:p>
          <a:p>
            <a:endParaRPr lang="el-GR" dirty="0"/>
          </a:p>
        </p:txBody>
      </p:sp>
      <p:sp>
        <p:nvSpPr>
          <p:cNvPr id="9" name="8 - Ορθογώνιο"/>
          <p:cNvSpPr/>
          <p:nvPr/>
        </p:nvSpPr>
        <p:spPr>
          <a:xfrm>
            <a:off x="6096000" y="1287253"/>
            <a:ext cx="6096000" cy="2000548"/>
          </a:xfrm>
          <a:prstGeom prst="rect">
            <a:avLst/>
          </a:prstGeom>
        </p:spPr>
        <p:txBody>
          <a:bodyPr wrap="square">
            <a:spAutoFit/>
          </a:bodyPr>
          <a:lstStyle/>
          <a:p>
            <a:pPr>
              <a:buFont typeface="Arial" pitchFamily="34" charset="0"/>
              <a:buChar char="•"/>
            </a:pPr>
            <a:endParaRPr lang="el-GR" sz="4000" dirty="0" smtClean="0"/>
          </a:p>
          <a:p>
            <a:pPr lvl="0">
              <a:buFont typeface="Arial" pitchFamily="34" charset="0"/>
              <a:buChar char="•"/>
            </a:pPr>
            <a:endParaRPr lang="el-GR" sz="2800" dirty="0" smtClean="0"/>
          </a:p>
          <a:p>
            <a:pPr lvl="0">
              <a:buFont typeface="Arial" pitchFamily="34" charset="0"/>
              <a:buChar char="•"/>
            </a:pPr>
            <a:endParaRPr lang="el-GR" sz="2800" dirty="0" smtClean="0"/>
          </a:p>
          <a:p>
            <a:pPr lvl="0">
              <a:buFont typeface="Arial" pitchFamily="34" charset="0"/>
              <a:buChar char="•"/>
            </a:pPr>
            <a:endParaRPr lang="el-GR" sz="2800" dirty="0" smtClean="0"/>
          </a:p>
        </p:txBody>
      </p:sp>
      <p:sp>
        <p:nvSpPr>
          <p:cNvPr id="10" name="9 - Θέση κειμένου"/>
          <p:cNvSpPr>
            <a:spLocks noGrp="1"/>
          </p:cNvSpPr>
          <p:nvPr>
            <p:ph type="body" idx="1"/>
          </p:nvPr>
        </p:nvSpPr>
        <p:spPr>
          <a:xfrm>
            <a:off x="313509" y="2391046"/>
            <a:ext cx="5929611" cy="3461114"/>
          </a:xfrm>
        </p:spPr>
        <p:txBody>
          <a:bodyPr/>
          <a:lstStyle/>
          <a:p>
            <a:pPr lvl="0"/>
            <a:r>
              <a:rPr lang="el-GR" sz="4000" dirty="0" smtClean="0">
                <a:solidFill>
                  <a:srgbClr val="00B0F0"/>
                </a:solidFill>
                <a:effectLst>
                  <a:outerShdw blurRad="38100" dist="38100" dir="2700000" algn="tl">
                    <a:srgbClr val="000000">
                      <a:alpha val="43137"/>
                    </a:srgbClr>
                  </a:outerShdw>
                </a:effectLst>
              </a:rPr>
              <a:t>Τοποθέτηση ταινιών σήμανσης στο πάτωμα στις ορθές αποστάσεις  όπου αυτό είναι απαραίτητο.</a:t>
            </a:r>
          </a:p>
          <a:p>
            <a:endParaRPr lang="el-GR" dirty="0"/>
          </a:p>
        </p:txBody>
      </p:sp>
      <p:pic>
        <p:nvPicPr>
          <p:cNvPr id="46084" name="Picture 4" descr="Αυτοκόλλητο Δαπέδου Σήμανσης Απόστασης"/>
          <p:cNvPicPr>
            <a:picLocks noChangeAspect="1" noChangeArrowheads="1"/>
          </p:cNvPicPr>
          <p:nvPr/>
        </p:nvPicPr>
        <p:blipFill>
          <a:blip r:embed="rId4"/>
          <a:srcRect/>
          <a:stretch>
            <a:fillRect/>
          </a:stretch>
        </p:blipFill>
        <p:spPr bwMode="auto">
          <a:xfrm>
            <a:off x="8334103" y="1426636"/>
            <a:ext cx="1882306" cy="1882306"/>
          </a:xfrm>
          <a:prstGeom prst="rect">
            <a:avLst/>
          </a:prstGeom>
          <a:noFill/>
        </p:spPr>
      </p:pic>
    </p:spTree>
    <p:extLst>
      <p:ext uri="{BB962C8B-B14F-4D97-AF65-F5344CB8AC3E}">
        <p14:creationId xmlns:p14="http://schemas.microsoft.com/office/powerpoint/2010/main" val="3188837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9304E83-A4F0-49C5-BB01-F5773509A2B3}"/>
              </a:ext>
            </a:extLst>
          </p:cNvPr>
          <p:cNvSpPr>
            <a:spLocks noGrp="1"/>
          </p:cNvSpPr>
          <p:nvPr>
            <p:ph type="title"/>
          </p:nvPr>
        </p:nvSpPr>
        <p:spPr>
          <a:xfrm>
            <a:off x="195943" y="404948"/>
            <a:ext cx="11996057" cy="783772"/>
          </a:xfrm>
          <a:solidFill>
            <a:schemeClr val="accent5">
              <a:lumMod val="50000"/>
              <a:lumOff val="50000"/>
            </a:schemeClr>
          </a:solidFill>
        </p:spPr>
        <p:txBody>
          <a:bodyPr rtlCol="0"/>
          <a:lstStyle/>
          <a:p>
            <a:pPr algn="ctr"/>
            <a:r>
              <a:rPr lang="en-US" dirty="0" smtClean="0">
                <a:effectLst>
                  <a:outerShdw blurRad="38100" dist="38100" dir="2700000" algn="tl">
                    <a:srgbClr val="000000">
                      <a:alpha val="43137"/>
                    </a:srgbClr>
                  </a:outerShdw>
                </a:effectLst>
              </a:rPr>
              <a:t> </a:t>
            </a:r>
            <a:r>
              <a:rPr lang="el-GR" sz="54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ΑΝΑΓΚΑΙΕΣ        ΕΝΝΟΙΕΣ</a:t>
            </a:r>
            <a:endParaRPr lang="el-GR" sz="54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p:txBody>
      </p:sp>
      <p:cxnSp>
        <p:nvCxnSpPr>
          <p:cNvPr id="11" name="Ευθεία γραμμή σύνδεσης 10" descr="Διαχωριστική γραμμή διαφάνειας">
            <a:extLst>
              <a:ext uri="{FF2B5EF4-FFF2-40B4-BE49-F238E27FC236}">
                <a16:creationId xmlns="" xmlns:a16="http://schemas.microsoft.com/office/drawing/2014/main" id="{5A563457-1EC8-4978-BCCB-AFD88C9ED04C}"/>
              </a:ext>
              <a:ext uri="{C183D7F6-B498-43B3-948B-1728B52AA6E4}">
                <adec:decorative xmlns:adec="http://schemas.microsoft.com/office/drawing/2017/decorative" xmlns=""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Σύμβολο κράτησης αριθμού διαφάνειας 7">
            <a:extLst>
              <a:ext uri="{FF2B5EF4-FFF2-40B4-BE49-F238E27FC236}">
                <a16:creationId xmlns=""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13</a:t>
            </a:fld>
            <a:endParaRPr lang="el-GR" dirty="0"/>
          </a:p>
        </p:txBody>
      </p:sp>
      <p:sp>
        <p:nvSpPr>
          <p:cNvPr id="14" name="13 - Θέση κειμένου"/>
          <p:cNvSpPr>
            <a:spLocks noGrp="1"/>
          </p:cNvSpPr>
          <p:nvPr>
            <p:ph type="body" sz="quarter" idx="12"/>
          </p:nvPr>
        </p:nvSpPr>
        <p:spPr>
          <a:xfrm>
            <a:off x="6247635" y="1341090"/>
            <a:ext cx="5472113" cy="5216464"/>
          </a:xfrm>
        </p:spPr>
        <p:txBody>
          <a:bodyPr/>
          <a:lstStyle/>
          <a:p>
            <a:endParaRPr lang="el-GR" b="1" dirty="0" smtClean="0"/>
          </a:p>
          <a:p>
            <a:endParaRPr lang="el-GR" b="1" dirty="0" smtClean="0"/>
          </a:p>
          <a:p>
            <a:pPr>
              <a:buNone/>
            </a:pPr>
            <a:endParaRPr lang="el-GR" b="1" dirty="0" smtClean="0"/>
          </a:p>
          <a:p>
            <a:endParaRPr lang="el-GR" dirty="0"/>
          </a:p>
        </p:txBody>
      </p:sp>
      <p:sp>
        <p:nvSpPr>
          <p:cNvPr id="9" name="8 - Ορθογώνιο"/>
          <p:cNvSpPr/>
          <p:nvPr/>
        </p:nvSpPr>
        <p:spPr>
          <a:xfrm>
            <a:off x="243840" y="2136340"/>
            <a:ext cx="6096000" cy="2985433"/>
          </a:xfrm>
          <a:prstGeom prst="rect">
            <a:avLst/>
          </a:prstGeom>
        </p:spPr>
        <p:txBody>
          <a:bodyPr wrap="square">
            <a:spAutoFit/>
          </a:bodyPr>
          <a:lstStyle/>
          <a:p>
            <a:pPr lvl="0"/>
            <a:endParaRPr lang="el-GR" sz="2800" dirty="0" smtClean="0"/>
          </a:p>
          <a:p>
            <a:pPr lvl="0">
              <a:buFont typeface="Arial" pitchFamily="34" charset="0"/>
              <a:buChar char="•"/>
            </a:pPr>
            <a:r>
              <a:rPr lang="el-GR" sz="4000" b="1" dirty="0" smtClean="0">
                <a:solidFill>
                  <a:srgbClr val="00B0F0"/>
                </a:solidFill>
                <a:effectLst>
                  <a:outerShdw blurRad="38100" dist="38100" dir="2700000" algn="tl">
                    <a:srgbClr val="000000">
                      <a:alpha val="43137"/>
                    </a:srgbClr>
                  </a:outerShdw>
                </a:effectLst>
              </a:rPr>
              <a:t>Απαγόρευση εισόδου στους κλειστούς χώρους σε όλους όσους δεν έχουν εργασία σε αυτούς.</a:t>
            </a:r>
            <a:endParaRPr lang="el-GR" sz="4000" b="1" dirty="0">
              <a:solidFill>
                <a:srgbClr val="00B0F0"/>
              </a:solidFill>
              <a:effectLst>
                <a:outerShdw blurRad="38100" dist="38100" dir="2700000" algn="tl">
                  <a:srgbClr val="000000">
                    <a:alpha val="43137"/>
                  </a:srgbClr>
                </a:outerShdw>
              </a:effectLst>
            </a:endParaRPr>
          </a:p>
        </p:txBody>
      </p:sp>
      <p:pic>
        <p:nvPicPr>
          <p:cNvPr id="64514" name="Picture 2" descr="αυτοκολλητα απαγορευεται - Είδη Σήμανσης | BestPrice.gr"/>
          <p:cNvPicPr>
            <a:picLocks noChangeAspect="1" noChangeArrowheads="1"/>
          </p:cNvPicPr>
          <p:nvPr/>
        </p:nvPicPr>
        <p:blipFill>
          <a:blip r:embed="rId3"/>
          <a:srcRect/>
          <a:stretch>
            <a:fillRect/>
          </a:stretch>
        </p:blipFill>
        <p:spPr bwMode="auto">
          <a:xfrm>
            <a:off x="7110277" y="1624239"/>
            <a:ext cx="4476115" cy="4476115"/>
          </a:xfrm>
          <a:prstGeom prst="rect">
            <a:avLst/>
          </a:prstGeom>
          <a:noFill/>
        </p:spPr>
      </p:pic>
    </p:spTree>
    <p:extLst>
      <p:ext uri="{BB962C8B-B14F-4D97-AF65-F5344CB8AC3E}">
        <p14:creationId xmlns:p14="http://schemas.microsoft.com/office/powerpoint/2010/main" val="3188837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Θέση εικόνας 10" descr="Γραφείο με υπολογιστή, τηλέφωνο, βιβλία κ.λπ.">
            <a:extLst>
              <a:ext uri="{FF2B5EF4-FFF2-40B4-BE49-F238E27FC236}">
                <a16:creationId xmlns="" xmlns:a16="http://schemas.microsoft.com/office/drawing/2014/main" id="{2E7ADBC3-DECA-9F4C-9289-9E43C727592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0" y="0"/>
            <a:ext cx="12192000" cy="6858000"/>
          </a:xfrm>
        </p:spPr>
      </p:pic>
      <p:sp>
        <p:nvSpPr>
          <p:cNvPr id="3" name="Τίτλος 2">
            <a:extLst>
              <a:ext uri="{FF2B5EF4-FFF2-40B4-BE49-F238E27FC236}">
                <a16:creationId xmlns="" xmlns:a16="http://schemas.microsoft.com/office/drawing/2014/main" id="{200B3D2B-613A-41BE-987D-E6A1324B456D}"/>
              </a:ext>
            </a:extLst>
          </p:cNvPr>
          <p:cNvSpPr>
            <a:spLocks noGrp="1"/>
          </p:cNvSpPr>
          <p:nvPr>
            <p:ph type="ctrTitle"/>
          </p:nvPr>
        </p:nvSpPr>
        <p:spPr>
          <a:xfrm>
            <a:off x="0" y="901338"/>
            <a:ext cx="5098869" cy="1745226"/>
          </a:xfrm>
        </p:spPr>
        <p:txBody>
          <a:bodyPr rtlCol="0"/>
          <a:lstStyle/>
          <a:p>
            <a:pPr rtl="0"/>
            <a:r>
              <a:rPr lang="el-GR" sz="4800" spc="-34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Λειτουργία </a:t>
            </a:r>
            <a:br>
              <a:rPr lang="el-GR" sz="4800" spc="-34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spc="-34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Γραμματείας</a:t>
            </a:r>
            <a:endParaRPr lang="el-GR" sz="4800" spc="-34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14" name="Θέση κειμένου 13">
            <a:extLst>
              <a:ext uri="{FF2B5EF4-FFF2-40B4-BE49-F238E27FC236}">
                <a16:creationId xmlns="" xmlns:a16="http://schemas.microsoft.com/office/drawing/2014/main" id="{F278402B-CA7D-4F5B-B3FA-ED74AB3CFB6C}"/>
              </a:ext>
            </a:extLst>
          </p:cNvPr>
          <p:cNvSpPr>
            <a:spLocks noGrp="1"/>
          </p:cNvSpPr>
          <p:nvPr>
            <p:ph type="body" sz="quarter" idx="13"/>
          </p:nvPr>
        </p:nvSpPr>
        <p:spPr>
          <a:xfrm>
            <a:off x="6235700" y="164688"/>
            <a:ext cx="5956300" cy="1100565"/>
          </a:xfrm>
          <a:solidFill>
            <a:srgbClr val="0070C0">
              <a:alpha val="80000"/>
            </a:srgbClr>
          </a:solidFill>
        </p:spPr>
        <p:txBody>
          <a:bodyPr rtlCol="0"/>
          <a:lstStyle/>
          <a:p>
            <a:pPr algn="ctr" rtl="0"/>
            <a:r>
              <a:rPr lang="el-GR" sz="4000" b="1" dirty="0" smtClean="0">
                <a:effectLst>
                  <a:outerShdw blurRad="38100" dist="38100" dir="2700000" algn="tl">
                    <a:srgbClr val="000000">
                      <a:alpha val="43137"/>
                    </a:srgbClr>
                  </a:outerShdw>
                </a:effectLst>
                <a:latin typeface="Calibri Light" pitchFamily="34" charset="0"/>
                <a:cs typeface="Calibri Light" pitchFamily="34" charset="0"/>
              </a:rPr>
              <a:t>ΔΙΟΙΚΗΤΙΚΕΣ</a:t>
            </a:r>
            <a:endParaRPr lang="el-GR" sz="4000" b="1" dirty="0">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 xmlns:a16="http://schemas.microsoft.com/office/drawing/2014/main" id="{BDD5A594-D852-43BB-B591-E9D9027253BD}"/>
              </a:ext>
            </a:extLst>
          </p:cNvPr>
          <p:cNvSpPr>
            <a:spLocks noGrp="1"/>
          </p:cNvSpPr>
          <p:nvPr>
            <p:ph type="sldNum" sz="quarter" idx="12"/>
          </p:nvPr>
        </p:nvSpPr>
        <p:spPr/>
        <p:txBody>
          <a:bodyPr rtlCol="0"/>
          <a:lstStyle/>
          <a:p>
            <a:pPr rtl="0"/>
            <a:fld id="{19B51A1E-902D-48AF-9020-955120F399B6}" type="slidenum">
              <a:rPr lang="el-GR" smtClean="0"/>
              <a:pPr rtl="0"/>
              <a:t>14</a:t>
            </a:fld>
            <a:endParaRPr lang="el-GR" dirty="0"/>
          </a:p>
        </p:txBody>
      </p:sp>
      <p:sp>
        <p:nvSpPr>
          <p:cNvPr id="6" name="5 - TextBox"/>
          <p:cNvSpPr txBox="1"/>
          <p:nvPr/>
        </p:nvSpPr>
        <p:spPr>
          <a:xfrm>
            <a:off x="3648891" y="3718679"/>
            <a:ext cx="8543109" cy="3139321"/>
          </a:xfrm>
          <a:prstGeom prst="rect">
            <a:avLst/>
          </a:prstGeom>
          <a:solidFill>
            <a:srgbClr val="0070C0"/>
          </a:solidFill>
        </p:spPr>
        <p:txBody>
          <a:bodyPr wrap="square" rtlCol="0">
            <a:spAutoFit/>
          </a:bodyPr>
          <a:lstStyle/>
          <a:p>
            <a:pPr marL="457200" lvl="0" indent="-457200">
              <a:buFont typeface="+mj-lt"/>
              <a:buAutoNum type="arabicPeriod"/>
            </a:pPr>
            <a:r>
              <a:rPr lang="el-GR" sz="2000"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Διαδικτυακή επικοινωνία σε  πρώτιστο βαθμό με τα μέλη και τους γονείς</a:t>
            </a:r>
          </a:p>
          <a:p>
            <a:pPr marL="457200" lvl="0" indent="-457200">
              <a:buFont typeface="+mj-lt"/>
              <a:buAutoNum type="arabicPeriod"/>
            </a:pPr>
            <a:endParaRPr lang="el-GR" sz="2000"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a:p>
            <a:pPr marL="457200" indent="-457200">
              <a:buFont typeface="+mj-lt"/>
              <a:buAutoNum type="arabicPeriod"/>
            </a:pPr>
            <a:r>
              <a:rPr lang="el-GR" sz="2000"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Όπου αυτό είναι δύσκολο και πρέπει να υπάρχει απευθείας επαφή:</a:t>
            </a:r>
          </a:p>
          <a:p>
            <a:pPr marL="457200" indent="-457200">
              <a:buFont typeface="+mj-lt"/>
              <a:buAutoNum type="arabicPeriod"/>
            </a:pPr>
            <a:endParaRPr lang="el-GR" sz="2000"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2000"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Τήρηση ΜΑΠ</a:t>
            </a:r>
          </a:p>
          <a:p>
            <a:pPr lvl="0">
              <a:buFont typeface="Arial" pitchFamily="34" charset="0"/>
              <a:buChar char="•"/>
            </a:pPr>
            <a:endParaRPr lang="el-GR" sz="2000"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2000"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Αποστάσεων ασφαλείας </a:t>
            </a:r>
          </a:p>
          <a:p>
            <a:pPr lvl="0">
              <a:buFont typeface="Arial" pitchFamily="34" charset="0"/>
              <a:buChar char="•"/>
            </a:pPr>
            <a:endParaRPr lang="el-GR" sz="2000"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2000"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Ένα άτομο επιπλέον στο γραφείο εκτός του έχοντος εργασία.</a:t>
            </a:r>
          </a:p>
          <a:p>
            <a:endParaRPr lang="el-GR" sz="1600" b="1" dirty="0">
              <a:effectLst>
                <a:outerShdw blurRad="38100" dist="38100" dir="2700000" algn="tl">
                  <a:srgbClr val="000000">
                    <a:alpha val="43137"/>
                  </a:srgbClr>
                </a:outerShdw>
              </a:effectLst>
              <a:latin typeface="Calibri Light" pitchFamily="34" charset="0"/>
              <a:cs typeface="Calibri Light" pitchFamily="34" charset="0"/>
            </a:endParaRPr>
          </a:p>
        </p:txBody>
      </p:sp>
    </p:spTree>
    <p:extLst>
      <p:ext uri="{BB962C8B-B14F-4D97-AF65-F5344CB8AC3E}">
        <p14:creationId xmlns:p14="http://schemas.microsoft.com/office/powerpoint/2010/main" val="40916746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5" descr="2019 World Sailing Annual Conference"/>
          <p:cNvPicPr>
            <a:picLocks noGrp="1" noChangeAspect="1" noChangeArrowheads="1"/>
          </p:cNvPicPr>
          <p:nvPr>
            <p:ph type="pic" sz="quarter" idx="14"/>
          </p:nvPr>
        </p:nvPicPr>
        <p:blipFill>
          <a:blip r:embed="rId3"/>
          <a:srcRect l="19218" r="19218"/>
          <a:stretch>
            <a:fillRect/>
          </a:stretch>
        </p:blipFill>
        <p:spPr bwMode="auto">
          <a:xfrm>
            <a:off x="0" y="-1"/>
            <a:ext cx="6138863" cy="6688183"/>
          </a:xfrm>
          <a:prstGeom prst="rect">
            <a:avLst/>
          </a:prstGeom>
          <a:noFill/>
        </p:spPr>
      </p:pic>
      <p:sp>
        <p:nvSpPr>
          <p:cNvPr id="4" name="Θέση περιεχομένου 3">
            <a:extLst>
              <a:ext uri="{FF2B5EF4-FFF2-40B4-BE49-F238E27FC236}">
                <a16:creationId xmlns="" xmlns:a16="http://schemas.microsoft.com/office/drawing/2014/main" id="{3B86E961-B76E-423F-995E-11B31E921437}"/>
              </a:ext>
            </a:extLst>
          </p:cNvPr>
          <p:cNvSpPr>
            <a:spLocks noGrp="1"/>
          </p:cNvSpPr>
          <p:nvPr>
            <p:ph sz="half" idx="1"/>
          </p:nvPr>
        </p:nvSpPr>
        <p:spPr>
          <a:xfrm>
            <a:off x="0" y="274320"/>
            <a:ext cx="5839098" cy="966651"/>
          </a:xfrm>
          <a:solidFill>
            <a:srgbClr val="0070C0"/>
          </a:solidFill>
        </p:spPr>
        <p:txBody>
          <a:bodyPr rtlCol="0"/>
          <a:lstStyle/>
          <a:p>
            <a:pPr algn="ctr">
              <a:lnSpc>
                <a:spcPct val="100000"/>
              </a:lnSpc>
            </a:pPr>
            <a:endParaRPr lang="el-GR" sz="4800" b="1" u="sng" dirty="0" smtClean="0">
              <a:effectLst>
                <a:outerShdw blurRad="38100" dist="38100" dir="2700000" algn="tl">
                  <a:srgbClr val="000000">
                    <a:alpha val="43137"/>
                  </a:srgbClr>
                </a:outerShdw>
              </a:effectLst>
              <a:latin typeface="Calibri Light" pitchFamily="34" charset="0"/>
              <a:cs typeface="Calibri Light" pitchFamily="34" charset="0"/>
            </a:endParaRPr>
          </a:p>
          <a:p>
            <a:pPr algn="ctr">
              <a:lnSpc>
                <a:spcPct val="100000"/>
              </a:lnSpc>
            </a:pPr>
            <a:r>
              <a:rPr lang="el-GR" sz="4800" b="1" u="sng" dirty="0" smtClean="0">
                <a:effectLst>
                  <a:outerShdw blurRad="38100" dist="38100" dir="2700000" algn="tl">
                    <a:srgbClr val="000000">
                      <a:alpha val="43137"/>
                    </a:srgbClr>
                  </a:outerShdw>
                </a:effectLst>
                <a:latin typeface="Calibri Light" pitchFamily="34" charset="0"/>
                <a:cs typeface="Calibri Light" pitchFamily="34" charset="0"/>
              </a:rPr>
              <a:t>Λειτουργία ΔΣ – ΓΣ</a:t>
            </a:r>
          </a:p>
          <a:p>
            <a:pPr algn="ctr">
              <a:lnSpc>
                <a:spcPct val="100000"/>
              </a:lnSpc>
            </a:pPr>
            <a:endParaRPr lang="el-GR" sz="4800" b="1" dirty="0" smtClean="0">
              <a:effectLst>
                <a:outerShdw blurRad="38100" dist="38100" dir="2700000" algn="tl">
                  <a:srgbClr val="000000">
                    <a:alpha val="43137"/>
                  </a:srgbClr>
                </a:outerShdw>
              </a:effectLst>
              <a:latin typeface="Calibri Light" pitchFamily="34" charset="0"/>
              <a:cs typeface="Calibri Light" pitchFamily="34" charset="0"/>
            </a:endParaRPr>
          </a:p>
          <a:p>
            <a:pPr rtl="0"/>
            <a:r>
              <a:rPr lang="el-GR" sz="1500" dirty="0" smtClean="0"/>
              <a:t> </a:t>
            </a:r>
            <a:endParaRPr lang="el-GR" sz="1500" dirty="0"/>
          </a:p>
        </p:txBody>
      </p:sp>
      <p:sp>
        <p:nvSpPr>
          <p:cNvPr id="6" name="Θέση αριθμού διαφάνειας 5">
            <a:extLst>
              <a:ext uri="{FF2B5EF4-FFF2-40B4-BE49-F238E27FC236}">
                <a16:creationId xmlns="" xmlns:a16="http://schemas.microsoft.com/office/drawing/2014/main" id="{70202D98-AA1E-41BB-B94E-180311759C13}"/>
              </a:ext>
            </a:extLst>
          </p:cNvPr>
          <p:cNvSpPr>
            <a:spLocks noGrp="1"/>
          </p:cNvSpPr>
          <p:nvPr>
            <p:ph type="sldNum" sz="quarter" idx="15"/>
          </p:nvPr>
        </p:nvSpPr>
        <p:spPr/>
        <p:txBody>
          <a:bodyPr rtlCol="0"/>
          <a:lstStyle/>
          <a:p>
            <a:pPr rtl="0"/>
            <a:fld id="{19B51A1E-902D-48AF-9020-955120F399B6}" type="slidenum">
              <a:rPr lang="el-GR" smtClean="0"/>
              <a:pPr rtl="0"/>
              <a:t>15</a:t>
            </a:fld>
            <a:endParaRPr lang="el-GR" dirty="0"/>
          </a:p>
        </p:txBody>
      </p:sp>
      <p:sp>
        <p:nvSpPr>
          <p:cNvPr id="11" name="Title 10" hidden="1">
            <a:extLst>
              <a:ext uri="{FF2B5EF4-FFF2-40B4-BE49-F238E27FC236}">
                <a16:creationId xmlns="" xmlns:a16="http://schemas.microsoft.com/office/drawing/2014/main" id="{C5462610-1D7E-437B-B516-F30D9A789B9B}"/>
              </a:ext>
            </a:extLst>
          </p:cNvPr>
          <p:cNvSpPr>
            <a:spLocks noGrp="1"/>
          </p:cNvSpPr>
          <p:nvPr>
            <p:ph type="title"/>
          </p:nvPr>
        </p:nvSpPr>
        <p:spPr/>
        <p:txBody>
          <a:bodyPr rtlCol="0"/>
          <a:lstStyle/>
          <a:p>
            <a:pPr rtl="0"/>
            <a:r>
              <a:rPr lang="el-GR" dirty="0" err="1"/>
              <a:t>Large</a:t>
            </a:r>
            <a:r>
              <a:rPr lang="el-GR" dirty="0"/>
              <a:t> </a:t>
            </a:r>
            <a:r>
              <a:rPr lang="el-GR" dirty="0" err="1"/>
              <a:t>image</a:t>
            </a:r>
            <a:endParaRPr lang="el-GR" dirty="0"/>
          </a:p>
        </p:txBody>
      </p:sp>
      <p:sp>
        <p:nvSpPr>
          <p:cNvPr id="10" name="3 - Θέση κειμένου"/>
          <p:cNvSpPr txBox="1">
            <a:spLocks/>
          </p:cNvSpPr>
          <p:nvPr/>
        </p:nvSpPr>
        <p:spPr>
          <a:xfrm>
            <a:off x="6139543" y="1018902"/>
            <a:ext cx="5869578" cy="5107577"/>
          </a:xfrm>
          <a:prstGeom prst="rect">
            <a:avLst/>
          </a:prstGeom>
          <a:noFill/>
        </p:spPr>
        <p:txBody>
          <a:bodyPr vert="horz" lIns="0" tIns="0" rIns="0" bIns="0" rtlCol="0" anchor="ct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l-GR" sz="2800" b="1"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Calibri Light" pitchFamily="34" charset="0"/>
                <a:cs typeface="Calibri Light" pitchFamily="34" charset="0"/>
              </a:rPr>
              <a:t>Πρωτίστως με τηλεδιάσκεψη για όσο χρόνο διαρκεί η μερική άρση των μέτρων</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l-GR" sz="2800" b="1"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Calibri Light" pitchFamily="34" charset="0"/>
              <a:cs typeface="Calibri Light" pitchFamily="34"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l-GR" sz="2800" b="1"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Calibri Light" pitchFamily="34" charset="0"/>
                <a:cs typeface="Calibri Light" pitchFamily="34" charset="0"/>
              </a:rPr>
              <a:t>Όπου αυτό είναι δύσκολο και πρέπει να υπάρχει απευθείας επαφή:</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l-GR" sz="2800" b="1"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Calibri Light" pitchFamily="34" charset="0"/>
              <a:cs typeface="Calibri Light"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l-GR" sz="2800" b="1"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Calibri Light" pitchFamily="34" charset="0"/>
                <a:cs typeface="Calibri Light" pitchFamily="34" charset="0"/>
              </a:rPr>
              <a:t>Τήρηση ΜΑΠ</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l-GR" sz="2800" b="1"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Calibri Light" pitchFamily="34" charset="0"/>
              <a:cs typeface="Calibri Light"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l-GR" sz="2800" b="1"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Calibri Light" pitchFamily="34" charset="0"/>
                <a:cs typeface="Calibri Light" pitchFamily="34" charset="0"/>
              </a:rPr>
              <a:t>Αποστάσεων ασφαλείας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l-GR" sz="2800" b="1"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Calibri Light" pitchFamily="34" charset="0"/>
              <a:cs typeface="Calibri Light"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l-GR" sz="2800" b="1"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Calibri Light" pitchFamily="34" charset="0"/>
                <a:cs typeface="Calibri Light" pitchFamily="34" charset="0"/>
              </a:rPr>
              <a:t>Αναβολή των ΓΣ μέχρι της ολικής επανόδου</a:t>
            </a:r>
            <a:endParaRPr kumimoji="0" lang="el-GR" sz="23900" b="1"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Calibri Light" pitchFamily="34" charset="0"/>
              <a:cs typeface="Calibri Light"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8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val="665219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Τη Συμμετοχή της Ελλάδας στο ΤΟΚΥΟ 2020 κέρδισαν οι Ολυμπιονίκες μας του 470 Π.Μάντης και Π. Καγιαλής"/>
          <p:cNvPicPr>
            <a:picLocks noGrp="1" noChangeAspect="1" noChangeArrowheads="1"/>
          </p:cNvPicPr>
          <p:nvPr>
            <p:ph type="pic" sz="quarter" idx="10"/>
          </p:nvPr>
        </p:nvPicPr>
        <p:blipFill>
          <a:blip r:embed="rId2"/>
          <a:srcRect t="7520" b="13094"/>
          <a:stretch>
            <a:fillRect/>
          </a:stretch>
        </p:blipFill>
        <p:spPr bwMode="auto">
          <a:xfrm>
            <a:off x="0" y="0"/>
            <a:ext cx="12192000" cy="6857999"/>
          </a:xfrm>
          <a:prstGeom prst="rect">
            <a:avLst/>
          </a:prstGeom>
          <a:noFill/>
        </p:spPr>
      </p:pic>
      <p:sp>
        <p:nvSpPr>
          <p:cNvPr id="3" name="2 - Τίτλος"/>
          <p:cNvSpPr>
            <a:spLocks noGrp="1"/>
          </p:cNvSpPr>
          <p:nvPr>
            <p:ph type="ctrTitle"/>
          </p:nvPr>
        </p:nvSpPr>
        <p:spPr>
          <a:xfrm>
            <a:off x="222068" y="3458827"/>
            <a:ext cx="5956300" cy="2654590"/>
          </a:xfrm>
        </p:spPr>
        <p:txBody>
          <a:bodyPr/>
          <a:lstStyle/>
          <a:p>
            <a:pPr algn="ctr"/>
            <a:r>
              <a:rPr lang="el-GR" u="sng" dirty="0" smtClean="0">
                <a:solidFill>
                  <a:srgbClr val="00B0F0"/>
                </a:solidFill>
              </a:rPr>
              <a:t>ΑΘΛΗΤΙΚΕΣ</a:t>
            </a:r>
            <a:br>
              <a:rPr lang="el-GR" u="sng" dirty="0" smtClean="0">
                <a:solidFill>
                  <a:srgbClr val="00B0F0"/>
                </a:solidFill>
              </a:rPr>
            </a:br>
            <a:r>
              <a:rPr lang="el-GR" dirty="0" smtClean="0">
                <a:solidFill>
                  <a:srgbClr val="00B0F0"/>
                </a:solidFill>
              </a:rPr>
              <a:t>Ακολούθως   περιγράφονται ανά  στάδιο  οι διαδικασίες κατά:</a:t>
            </a:r>
            <a:r>
              <a:rPr lang="el-GR" dirty="0" smtClean="0"/>
              <a:t/>
            </a:r>
            <a:br>
              <a:rPr lang="el-GR" dirty="0" smtClean="0"/>
            </a:br>
            <a:r>
              <a:rPr lang="el-GR" u="sng" dirty="0" smtClean="0">
                <a:solidFill>
                  <a:srgbClr val="00B0F0"/>
                </a:solidFill>
              </a:rPr>
              <a:t/>
            </a:r>
            <a:br>
              <a:rPr lang="el-GR" u="sng" dirty="0" smtClean="0">
                <a:solidFill>
                  <a:srgbClr val="00B0F0"/>
                </a:solidFill>
              </a:rPr>
            </a:br>
            <a:r>
              <a:rPr lang="el-GR" dirty="0" smtClean="0">
                <a:solidFill>
                  <a:srgbClr val="00B0F0"/>
                </a:solidFill>
              </a:rPr>
              <a:t/>
            </a:r>
            <a:br>
              <a:rPr lang="el-GR" dirty="0" smtClean="0">
                <a:solidFill>
                  <a:srgbClr val="00B0F0"/>
                </a:solidFill>
              </a:rPr>
            </a:br>
            <a:endParaRPr lang="el-GR" dirty="0">
              <a:solidFill>
                <a:srgbClr val="00B0F0"/>
              </a:solidFill>
            </a:endParaRPr>
          </a:p>
        </p:txBody>
      </p:sp>
      <p:sp>
        <p:nvSpPr>
          <p:cNvPr id="5" name="4 - Θέση υποσέλιδου"/>
          <p:cNvSpPr>
            <a:spLocks noGrp="1"/>
          </p:cNvSpPr>
          <p:nvPr>
            <p:ph type="ftr" sz="quarter" idx="11"/>
          </p:nvPr>
        </p:nvSpPr>
        <p:spPr/>
        <p:txBody>
          <a:bodyPr/>
          <a:lstStyle/>
          <a:p>
            <a:pPr rtl="0"/>
            <a:r>
              <a:rPr lang="el-GR" smtClean="0"/>
              <a:t>Προσθήκη υποσέλιδου</a:t>
            </a:r>
            <a:endParaRPr lang="el-GR" dirty="0"/>
          </a:p>
        </p:txBody>
      </p:sp>
      <p:sp>
        <p:nvSpPr>
          <p:cNvPr id="6" name="5 - Θέση αριθμού διαφάνειας"/>
          <p:cNvSpPr>
            <a:spLocks noGrp="1"/>
          </p:cNvSpPr>
          <p:nvPr>
            <p:ph type="sldNum" sz="quarter" idx="12"/>
          </p:nvPr>
        </p:nvSpPr>
        <p:spPr/>
        <p:txBody>
          <a:bodyPr/>
          <a:lstStyle/>
          <a:p>
            <a:pPr rtl="0"/>
            <a:fld id="{19B51A1E-902D-48AF-9020-955120F399B6}" type="slidenum">
              <a:rPr lang="el-GR" smtClean="0"/>
              <a:pPr rtl="0"/>
              <a:t>16</a:t>
            </a:fld>
            <a:endParaRPr lang="el-GR" dirty="0"/>
          </a:p>
        </p:txBody>
      </p:sp>
      <p:sp>
        <p:nvSpPr>
          <p:cNvPr id="7" name="6 - Θέση κειμένου"/>
          <p:cNvSpPr>
            <a:spLocks noGrp="1"/>
          </p:cNvSpPr>
          <p:nvPr>
            <p:ph type="body" sz="quarter" idx="13"/>
          </p:nvPr>
        </p:nvSpPr>
        <p:spPr>
          <a:xfrm>
            <a:off x="6235700" y="2790320"/>
            <a:ext cx="5956300" cy="4067680"/>
          </a:xfrm>
          <a:solidFill>
            <a:srgbClr val="0070C0">
              <a:alpha val="80000"/>
            </a:srgbClr>
          </a:solidFill>
        </p:spPr>
        <p:txBody>
          <a:bodyPr/>
          <a:lstStyle/>
          <a:p>
            <a:pPr marL="342900" lvl="0" indent="-342900" algn="just">
              <a:buFont typeface="+mj-lt"/>
              <a:buAutoNum type="arabicPeriod"/>
            </a:pPr>
            <a:r>
              <a:rPr lang="el-GR" sz="3600" b="1" dirty="0" smtClean="0">
                <a:effectLst>
                  <a:outerShdw blurRad="38100" dist="38100" dir="2700000" algn="tl">
                    <a:srgbClr val="000000">
                      <a:alpha val="43137"/>
                    </a:srgbClr>
                  </a:outerShdw>
                </a:effectLst>
                <a:latin typeface="Calibri Light" pitchFamily="34" charset="0"/>
                <a:cs typeface="Calibri Light" pitchFamily="34" charset="0"/>
              </a:rPr>
              <a:t>ΠΡΟΣΕΛΕΥΣΗ</a:t>
            </a:r>
          </a:p>
          <a:p>
            <a:pPr marL="342900" lvl="0" indent="-342900" algn="just">
              <a:buFont typeface="+mj-lt"/>
              <a:buAutoNum type="arabicPeriod"/>
            </a:pPr>
            <a:r>
              <a:rPr lang="el-GR" sz="3600" b="1" dirty="0" smtClean="0">
                <a:effectLst>
                  <a:outerShdw blurRad="38100" dist="38100" dir="2700000" algn="tl">
                    <a:srgbClr val="000000">
                      <a:alpha val="43137"/>
                    </a:srgbClr>
                  </a:outerShdw>
                </a:effectLst>
                <a:latin typeface="Calibri Light" pitchFamily="34" charset="0"/>
                <a:cs typeface="Calibri Light" pitchFamily="34" charset="0"/>
              </a:rPr>
              <a:t>ΠΡΟΕΤΟΙΜΑΣΙΑ ΣΚΑΦΩΝ</a:t>
            </a:r>
          </a:p>
          <a:p>
            <a:pPr marL="342900" lvl="0" indent="-342900" algn="just">
              <a:buFont typeface="+mj-lt"/>
              <a:buAutoNum type="arabicPeriod"/>
            </a:pPr>
            <a:r>
              <a:rPr lang="el-GR" sz="3600" b="1" dirty="0" smtClean="0">
                <a:effectLst>
                  <a:outerShdw blurRad="38100" dist="38100" dir="2700000" algn="tl">
                    <a:srgbClr val="000000">
                      <a:alpha val="43137"/>
                    </a:srgbClr>
                  </a:outerShdw>
                </a:effectLst>
                <a:latin typeface="Calibri Light" pitchFamily="34" charset="0"/>
                <a:cs typeface="Calibri Light" pitchFamily="34" charset="0"/>
              </a:rPr>
              <a:t>ΘΕΩΡΙΑ</a:t>
            </a:r>
          </a:p>
          <a:p>
            <a:pPr marL="342900" lvl="0" indent="-342900" algn="just">
              <a:buFont typeface="+mj-lt"/>
              <a:buAutoNum type="arabicPeriod"/>
            </a:pPr>
            <a:r>
              <a:rPr lang="el-GR" sz="3600" b="1" dirty="0" smtClean="0">
                <a:effectLst>
                  <a:outerShdw blurRad="38100" dist="38100" dir="2700000" algn="tl">
                    <a:srgbClr val="000000">
                      <a:alpha val="43137"/>
                    </a:srgbClr>
                  </a:outerShdw>
                </a:effectLst>
                <a:latin typeface="Calibri Light" pitchFamily="34" charset="0"/>
                <a:cs typeface="Calibri Light" pitchFamily="34" charset="0"/>
              </a:rPr>
              <a:t>ΠΡΟΠΟΝΗΣΗ ΣΤΗ ΘΑΛΑΣΣΑ</a:t>
            </a:r>
          </a:p>
          <a:p>
            <a:pPr marL="342900" lvl="0" indent="-342900" algn="just">
              <a:buFont typeface="+mj-lt"/>
              <a:buAutoNum type="arabicPeriod"/>
            </a:pPr>
            <a:r>
              <a:rPr lang="el-GR" sz="3600" b="1" dirty="0" smtClean="0">
                <a:effectLst>
                  <a:outerShdw blurRad="38100" dist="38100" dir="2700000" algn="tl">
                    <a:srgbClr val="000000">
                      <a:alpha val="43137"/>
                    </a:srgbClr>
                  </a:outerShdw>
                </a:effectLst>
                <a:latin typeface="Calibri Light" pitchFamily="34" charset="0"/>
                <a:cs typeface="Calibri Light" pitchFamily="34" charset="0"/>
              </a:rPr>
              <a:t>ΦΥΛΑΞΗ ΣΚΑΦΩΝ</a:t>
            </a:r>
          </a:p>
          <a:p>
            <a:pPr marL="342900" lvl="0" indent="-342900" algn="just">
              <a:buFont typeface="+mj-lt"/>
              <a:buAutoNum type="arabicPeriod"/>
            </a:pPr>
            <a:r>
              <a:rPr lang="el-GR" sz="3600" b="1" dirty="0" smtClean="0">
                <a:effectLst>
                  <a:outerShdw blurRad="38100" dist="38100" dir="2700000" algn="tl">
                    <a:srgbClr val="000000">
                      <a:alpha val="43137"/>
                    </a:srgbClr>
                  </a:outerShdw>
                </a:effectLst>
                <a:latin typeface="Calibri Light" pitchFamily="34" charset="0"/>
                <a:cs typeface="Calibri Light" pitchFamily="34" charset="0"/>
              </a:rPr>
              <a:t>ΤΟΥΑΛΕΤΕΣ - ΑΠΟΧΩΡΗΣΗ</a:t>
            </a:r>
          </a:p>
          <a:p>
            <a:pPr marL="342900" indent="-342900" algn="just">
              <a:buFont typeface="+mj-lt"/>
              <a:buAutoNum type="arabicPeriod"/>
            </a:pPr>
            <a:endParaRPr lang="el-GR" sz="3600" dirty="0">
              <a:effectLst>
                <a:outerShdw blurRad="38100" dist="38100" dir="2700000" algn="tl">
                  <a:srgbClr val="000000">
                    <a:alpha val="43137"/>
                  </a:srgbClr>
                </a:outerShdw>
              </a:effectLst>
              <a:latin typeface="Calibri Light" pitchFamily="34" charset="0"/>
              <a:cs typeface="Calibri Light"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 xmlns:a16="http://schemas.microsoft.com/office/drawing/2014/main" id="{200B3D2B-613A-41BE-987D-E6A1324B456D}"/>
              </a:ext>
            </a:extLst>
          </p:cNvPr>
          <p:cNvSpPr>
            <a:spLocks noGrp="1"/>
          </p:cNvSpPr>
          <p:nvPr>
            <p:ph type="title"/>
          </p:nvPr>
        </p:nvSpPr>
        <p:spPr>
          <a:xfrm>
            <a:off x="718457" y="261258"/>
            <a:ext cx="11011989" cy="888274"/>
          </a:xfrm>
          <a:solidFill>
            <a:srgbClr val="0070C0"/>
          </a:solidFill>
        </p:spPr>
        <p:txBody>
          <a:bodyPr rtlCol="0"/>
          <a:lstStyle/>
          <a:p>
            <a:pPr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1. ΠΡΟΣΕΛΕΥΣΗΑΘΛΗΤΩΝ</a:t>
            </a:r>
            <a:r>
              <a:rPr lang="el-GR" sz="4800" dirty="0" smtClean="0">
                <a:effectLst>
                  <a:outerShdw blurRad="38100" dist="38100" dir="2700000" algn="tl">
                    <a:srgbClr val="000000">
                      <a:alpha val="43137"/>
                    </a:srgbClr>
                  </a:outerShdw>
                </a:effectLst>
              </a:rPr>
              <a:t/>
            </a:r>
            <a:br>
              <a:rPr lang="el-GR" sz="4800" dirty="0" smtClean="0">
                <a:effectLst>
                  <a:outerShdw blurRad="38100" dist="38100" dir="2700000" algn="tl">
                    <a:srgbClr val="000000">
                      <a:alpha val="43137"/>
                    </a:srgbClr>
                  </a:outerShdw>
                </a:effectLst>
              </a:rPr>
            </a:br>
            <a:endParaRPr lang="el-GR" sz="4700" dirty="0">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 xmlns:a16="http://schemas.microsoft.com/office/drawing/2014/main" id="{2972F17A-D965-40B9-8ABB-C634072DBCC0}"/>
              </a:ext>
            </a:extLst>
          </p:cNvPr>
          <p:cNvSpPr>
            <a:spLocks noGrp="1"/>
          </p:cNvSpPr>
          <p:nvPr>
            <p:ph type="body" sz="quarter" idx="13"/>
          </p:nvPr>
        </p:nvSpPr>
        <p:spPr>
          <a:xfrm>
            <a:off x="0" y="1410789"/>
            <a:ext cx="12192001" cy="4950821"/>
          </a:xfrm>
          <a:solidFill>
            <a:schemeClr val="bg1">
              <a:alpha val="80000"/>
            </a:schemeClr>
          </a:solidFill>
        </p:spPr>
        <p:txBody>
          <a:bodyPr rtlCol="0"/>
          <a:lstStyle/>
          <a:p>
            <a:pPr lvl="0" algn="just">
              <a:buFont typeface="Arial" pitchFamily="34" charset="0"/>
              <a:buChar char="•"/>
            </a:pPr>
            <a:r>
              <a:rPr lang="el-GR" sz="4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Αν κάποιος αθλητής έχει έστω και ελαφρά συμπτώματα όπως αυτά περιγράφονται από τον ΕΟΔΥ, μένει σπίτι και ειδοποιεί </a:t>
            </a:r>
            <a:r>
              <a:rPr lang="el-GR" sz="4000" dirty="0" err="1"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τηλ</a:t>
            </a:r>
            <a:r>
              <a:rPr lang="el-GR" sz="4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τον Όμιλο και τον γιατρό του. </a:t>
            </a:r>
          </a:p>
          <a:p>
            <a:pPr lvl="0" algn="just">
              <a:buFont typeface="Arial" pitchFamily="34" charset="0"/>
              <a:buChar char="•"/>
            </a:pPr>
            <a:r>
              <a:rPr lang="el-GR" sz="4000" b="1"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Αν παρ’  όλα ταύτα προσέλθει δεν γίνεται δεκτός .</a:t>
            </a:r>
          </a:p>
          <a:p>
            <a:pPr lvl="0" algn="just">
              <a:buFont typeface="Arial" pitchFamily="34" charset="0"/>
              <a:buChar char="•"/>
            </a:pPr>
            <a:endParaRPr lang="el-GR" sz="4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lgn="just">
              <a:buFont typeface="Arial" pitchFamily="34" charset="0"/>
              <a:buChar char="•"/>
            </a:pPr>
            <a:r>
              <a:rPr lang="el-GR" sz="4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Καταγραφή εισερχομένων  στην αθλητική εγκατάσταση.   Διαμορφώνουμε μια είσοδο.</a:t>
            </a:r>
          </a:p>
          <a:p>
            <a:pPr algn="just" rtl="0"/>
            <a:endParaRPr lang="el-GR" dirty="0"/>
          </a:p>
        </p:txBody>
      </p:sp>
      <p:sp>
        <p:nvSpPr>
          <p:cNvPr id="5" name="Θέση αριθμού διαφάνειας 4">
            <a:extLst>
              <a:ext uri="{FF2B5EF4-FFF2-40B4-BE49-F238E27FC236}">
                <a16:creationId xmlns=""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17</a:t>
            </a:fld>
            <a:endParaRPr lang="el-GR" dirty="0"/>
          </a:p>
        </p:txBody>
      </p:sp>
    </p:spTree>
    <p:extLst>
      <p:ext uri="{BB962C8B-B14F-4D97-AF65-F5344CB8AC3E}">
        <p14:creationId xmlns:p14="http://schemas.microsoft.com/office/powerpoint/2010/main" val="2117695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 xmlns:a16="http://schemas.microsoft.com/office/drawing/2014/main" id="{200B3D2B-613A-41BE-987D-E6A1324B456D}"/>
              </a:ext>
            </a:extLst>
          </p:cNvPr>
          <p:cNvSpPr>
            <a:spLocks noGrp="1"/>
          </p:cNvSpPr>
          <p:nvPr>
            <p:ph type="title"/>
          </p:nvPr>
        </p:nvSpPr>
        <p:spPr>
          <a:xfrm>
            <a:off x="718457" y="261258"/>
            <a:ext cx="11011989" cy="888274"/>
          </a:xfrm>
          <a:solidFill>
            <a:srgbClr val="0070C0"/>
          </a:solidFill>
        </p:spPr>
        <p:txBody>
          <a:bodyPr rtlCol="0"/>
          <a:lstStyle/>
          <a:p>
            <a:pPr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1. ΠΡΟΣΕΛΕΥΣΗΑΘΛΗΤΩΝ</a:t>
            </a:r>
            <a:r>
              <a:rPr lang="el-GR" sz="4800" dirty="0" smtClean="0">
                <a:effectLst>
                  <a:outerShdw blurRad="38100" dist="38100" dir="2700000" algn="tl">
                    <a:srgbClr val="000000">
                      <a:alpha val="43137"/>
                    </a:srgbClr>
                  </a:outerShdw>
                </a:effectLst>
              </a:rPr>
              <a:t/>
            </a:r>
            <a:br>
              <a:rPr lang="el-GR" sz="4800" dirty="0" smtClean="0">
                <a:effectLst>
                  <a:outerShdw blurRad="38100" dist="38100" dir="2700000" algn="tl">
                    <a:srgbClr val="000000">
                      <a:alpha val="43137"/>
                    </a:srgbClr>
                  </a:outerShdw>
                </a:effectLst>
              </a:rPr>
            </a:br>
            <a:endParaRPr lang="el-GR" sz="4700" dirty="0">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 xmlns:a16="http://schemas.microsoft.com/office/drawing/2014/main" id="{2972F17A-D965-40B9-8ABB-C634072DBCC0}"/>
              </a:ext>
            </a:extLst>
          </p:cNvPr>
          <p:cNvSpPr>
            <a:spLocks noGrp="1"/>
          </p:cNvSpPr>
          <p:nvPr>
            <p:ph type="body" sz="quarter" idx="13"/>
          </p:nvPr>
        </p:nvSpPr>
        <p:spPr>
          <a:xfrm>
            <a:off x="0" y="1410789"/>
            <a:ext cx="12192001" cy="5447211"/>
          </a:xfrm>
          <a:solidFill>
            <a:schemeClr val="bg1">
              <a:alpha val="80000"/>
            </a:schemeClr>
          </a:solidFill>
        </p:spPr>
        <p:txBody>
          <a:bodyPr rtlCol="0"/>
          <a:lstStyle/>
          <a:p>
            <a:pPr lvl="0"/>
            <a:endParaRPr lang="el-GR" dirty="0" smtClean="0"/>
          </a:p>
          <a:p>
            <a:pPr lvl="0">
              <a:buFont typeface="Arial" pitchFamily="34" charset="0"/>
              <a:buChar char="•"/>
            </a:pPr>
            <a:r>
              <a:rPr lang="el-GR" sz="3200" b="1"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Διεξάγουμε έλεγχο των εισερχομένων στους αθλητικούς χώρους μέσω της συμπλήρωσης πρόσφατου ιατρικού ιστορικού τους, σύμφωνα με τις οδηγίες και τα έντυπα της ΓΓΑ, από τον προσωπικό - οικογενειακό ιατρό (παθολόγο, παιδίατρο ή γενικό ιατρό), του κάθε  αθλητή. Το ιατρικό ιστορικό αποτελεί ΙΑΤΡΙΚΟ ΑΠΟΡΡΗΤΟ και φυλάσσεται από τον ιατρό. Στον αθλητή χορηγείται βεβαίωση η οποία παραμένει στο σωματείο.</a:t>
            </a:r>
          </a:p>
          <a:p>
            <a:pPr lvl="0">
              <a:buFont typeface="Arial" pitchFamily="34" charset="0"/>
              <a:buChar char="•"/>
            </a:pPr>
            <a:endParaRPr lang="el-GR" sz="3200" b="1"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3200" b="1"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Ιατρικό ιστορικό λαμβάνεται και για το προσωπικό και τεχνικό προσωπικό των σωματείων, με τον ίδιο τρόπο</a:t>
            </a:r>
            <a:endParaRPr lang="el-GR" sz="3200" b="1"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18</a:t>
            </a:fld>
            <a:endParaRPr lang="el-GR" dirty="0"/>
          </a:p>
        </p:txBody>
      </p:sp>
    </p:spTree>
    <p:extLst>
      <p:ext uri="{BB962C8B-B14F-4D97-AF65-F5344CB8AC3E}">
        <p14:creationId xmlns:p14="http://schemas.microsoft.com/office/powerpoint/2010/main" val="2117695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 xmlns:a16="http://schemas.microsoft.com/office/drawing/2014/main" id="{200B3D2B-613A-41BE-987D-E6A1324B456D}"/>
              </a:ext>
            </a:extLst>
          </p:cNvPr>
          <p:cNvSpPr>
            <a:spLocks noGrp="1"/>
          </p:cNvSpPr>
          <p:nvPr>
            <p:ph type="title"/>
          </p:nvPr>
        </p:nvSpPr>
        <p:spPr>
          <a:xfrm>
            <a:off x="718457" y="261258"/>
            <a:ext cx="11011989" cy="888274"/>
          </a:xfrm>
          <a:solidFill>
            <a:srgbClr val="0070C0"/>
          </a:solidFill>
        </p:spPr>
        <p:txBody>
          <a:bodyPr rtlCol="0"/>
          <a:lstStyle/>
          <a:p>
            <a:pPr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1. ΠΡΟΣΕΛΕΥΣΗΑΘΛΗΤΩΝ</a:t>
            </a:r>
            <a:r>
              <a:rPr lang="el-GR" sz="4800" dirty="0" smtClean="0">
                <a:effectLst>
                  <a:outerShdw blurRad="38100" dist="38100" dir="2700000" algn="tl">
                    <a:srgbClr val="000000">
                      <a:alpha val="43137"/>
                    </a:srgbClr>
                  </a:outerShdw>
                </a:effectLst>
              </a:rPr>
              <a:t/>
            </a:r>
            <a:br>
              <a:rPr lang="el-GR" sz="4800" dirty="0" smtClean="0">
                <a:effectLst>
                  <a:outerShdw blurRad="38100" dist="38100" dir="2700000" algn="tl">
                    <a:srgbClr val="000000">
                      <a:alpha val="43137"/>
                    </a:srgbClr>
                  </a:outerShdw>
                </a:effectLst>
              </a:rPr>
            </a:br>
            <a:endParaRPr lang="el-GR" sz="4700" dirty="0">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 xmlns:a16="http://schemas.microsoft.com/office/drawing/2014/main" id="{2972F17A-D965-40B9-8ABB-C634072DBCC0}"/>
              </a:ext>
            </a:extLst>
          </p:cNvPr>
          <p:cNvSpPr>
            <a:spLocks noGrp="1"/>
          </p:cNvSpPr>
          <p:nvPr>
            <p:ph type="body" sz="quarter" idx="13"/>
          </p:nvPr>
        </p:nvSpPr>
        <p:spPr>
          <a:xfrm>
            <a:off x="0" y="1410789"/>
            <a:ext cx="12192001" cy="5447211"/>
          </a:xfrm>
          <a:solidFill>
            <a:schemeClr val="bg1">
              <a:alpha val="80000"/>
            </a:schemeClr>
          </a:solidFill>
        </p:spPr>
        <p:txBody>
          <a:bodyPr rtlCol="0"/>
          <a:lstStyle/>
          <a:p>
            <a:pPr lvl="0"/>
            <a:endParaRPr lang="el-GR" dirty="0" smtClean="0"/>
          </a:p>
          <a:p>
            <a:pPr lvl="0">
              <a:buFont typeface="Arial" pitchFamily="34" charset="0"/>
              <a:buChar char="•"/>
            </a:pPr>
            <a:r>
              <a:rPr lang="el-GR" sz="4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Πέραν των αθλητών, όλοι οι υπόλοιποι φοράνε μάσκες.</a:t>
            </a:r>
          </a:p>
          <a:p>
            <a:pPr lvl="0"/>
            <a:endParaRPr lang="el-GR" sz="4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4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Κρατάμε απόσταση δύο μέτρων από κάθε άλλο άτομο. </a:t>
            </a:r>
          </a:p>
          <a:p>
            <a:pPr lvl="0">
              <a:buFont typeface="Arial" pitchFamily="34" charset="0"/>
              <a:buChar char="•"/>
            </a:pPr>
            <a:endParaRPr lang="el-GR" sz="4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4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Οι αθλητές φορούν υποχρεωτικά μάσκες ή μαντήλι, καπέλο και γυαλιά κατά τη διάρκεια της παραμονής στη στεριά και προαιρετικά κατά τη διάρκεια της </a:t>
            </a:r>
            <a:r>
              <a:rPr lang="el-GR" sz="4000" dirty="0" smtClean="0">
                <a:latin typeface="Calibri Light" pitchFamily="34" charset="0"/>
                <a:cs typeface="Calibri Light" pitchFamily="34" charset="0"/>
              </a:rPr>
              <a:t>προπόνησης στη θάλασσα.</a:t>
            </a:r>
            <a:endParaRPr lang="el-GR" sz="4000" dirty="0">
              <a:solidFill>
                <a:srgbClr val="0070C0"/>
              </a:solidFill>
              <a:latin typeface="Calibri Light" pitchFamily="34" charset="0"/>
              <a:cs typeface="Calibri Light" pitchFamily="34" charset="0"/>
            </a:endParaRPr>
          </a:p>
        </p:txBody>
      </p:sp>
      <p:sp>
        <p:nvSpPr>
          <p:cNvPr id="5" name="Θέση αριθμού διαφάνειας 4">
            <a:extLst>
              <a:ext uri="{FF2B5EF4-FFF2-40B4-BE49-F238E27FC236}">
                <a16:creationId xmlns=""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19</a:t>
            </a:fld>
            <a:endParaRPr lang="el-GR" dirty="0"/>
          </a:p>
        </p:txBody>
      </p:sp>
    </p:spTree>
    <p:extLst>
      <p:ext uri="{BB962C8B-B14F-4D97-AF65-F5344CB8AC3E}">
        <p14:creationId xmlns:p14="http://schemas.microsoft.com/office/powerpoint/2010/main" val="2117695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Αναβολή για το Ευρωπαϊκό και Παγκόσμιο Πρωτάθλημα Optimist"/>
          <p:cNvPicPr>
            <a:picLocks noGrp="1" noChangeAspect="1" noChangeArrowheads="1"/>
          </p:cNvPicPr>
          <p:nvPr>
            <p:ph type="pic" sz="quarter" idx="14"/>
          </p:nvPr>
        </p:nvPicPr>
        <p:blipFill>
          <a:blip r:embed="rId3"/>
          <a:srcRect l="24004" r="24004"/>
          <a:stretch>
            <a:fillRect/>
          </a:stretch>
        </p:blipFill>
        <p:spPr bwMode="auto">
          <a:prstGeom prst="rect">
            <a:avLst/>
          </a:prstGeom>
          <a:noFill/>
        </p:spPr>
      </p:pic>
      <p:sp>
        <p:nvSpPr>
          <p:cNvPr id="4" name="Θέση περιεχομένου 3">
            <a:extLst>
              <a:ext uri="{FF2B5EF4-FFF2-40B4-BE49-F238E27FC236}">
                <a16:creationId xmlns="" xmlns:a16="http://schemas.microsoft.com/office/drawing/2014/main" id="{D355C61F-C8F1-4977-8E1F-F16C0D9EA88C}"/>
              </a:ext>
            </a:extLst>
          </p:cNvPr>
          <p:cNvSpPr>
            <a:spLocks noGrp="1"/>
          </p:cNvSpPr>
          <p:nvPr>
            <p:ph sz="half" idx="1"/>
          </p:nvPr>
        </p:nvSpPr>
        <p:spPr>
          <a:xfrm>
            <a:off x="195944" y="156754"/>
            <a:ext cx="5786846" cy="6178732"/>
          </a:xfrm>
        </p:spPr>
        <p:txBody>
          <a:bodyPr rtlCol="0"/>
          <a:lstStyle/>
          <a:p>
            <a:pPr marL="0" indent="0" rtl="0">
              <a:buNone/>
            </a:pPr>
            <a:endParaRPr lang="el-GR" dirty="0"/>
          </a:p>
        </p:txBody>
      </p:sp>
      <p:sp>
        <p:nvSpPr>
          <p:cNvPr id="20" name="Ορθογώνιο 19" descr="Μπλοκ επισήμανσης">
            <a:extLst>
              <a:ext uri="{FF2B5EF4-FFF2-40B4-BE49-F238E27FC236}">
                <a16:creationId xmlns="" xmlns:a16="http://schemas.microsoft.com/office/drawing/2014/main" id="{EFA08948-2B6F-46B1-9D2D-8D7B2B3FBD56}"/>
              </a:ext>
              <a:ext uri="{C183D7F6-B498-43B3-948B-1728B52AA6E4}">
                <adec:decorative xmlns:adec="http://schemas.microsoft.com/office/drawing/2017/decorative" xmlns="" val="1"/>
              </a:ext>
            </a:extLst>
          </p:cNvPr>
          <p:cNvSpPr/>
          <p:nvPr/>
        </p:nvSpPr>
        <p:spPr>
          <a:xfrm>
            <a:off x="1445559" y="1820087"/>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2" name="Τίτλος 1">
            <a:extLst>
              <a:ext uri="{FF2B5EF4-FFF2-40B4-BE49-F238E27FC236}">
                <a16:creationId xmlns="" xmlns:a16="http://schemas.microsoft.com/office/drawing/2014/main" id="{3560F281-4FF6-4617-A809-AC9C15ECF18A}"/>
              </a:ext>
            </a:extLst>
          </p:cNvPr>
          <p:cNvSpPr>
            <a:spLocks noGrp="1"/>
          </p:cNvSpPr>
          <p:nvPr>
            <p:ph type="title"/>
          </p:nvPr>
        </p:nvSpPr>
        <p:spPr>
          <a:xfrm>
            <a:off x="326570" y="796835"/>
            <a:ext cx="4653806" cy="1025796"/>
          </a:xfrm>
        </p:spPr>
        <p:txBody>
          <a:bodyPr rtlCol="0"/>
          <a:lstStyle/>
          <a:p>
            <a:pPr algn="ctr" rtl="0"/>
            <a:r>
              <a:rPr lang="el-GR" sz="8000" dirty="0" smtClean="0">
                <a:solidFill>
                  <a:schemeClr val="accent5">
                    <a:lumMod val="50000"/>
                    <a:lumOff val="50000"/>
                  </a:schemeClr>
                </a:solidFill>
                <a:effectLst>
                  <a:outerShdw blurRad="38100" dist="38100" dir="2700000" algn="tl">
                    <a:srgbClr val="000000">
                      <a:alpha val="43137"/>
                    </a:srgbClr>
                  </a:outerShdw>
                </a:effectLst>
                <a:latin typeface="Calibri Light" pitchFamily="34" charset="0"/>
                <a:cs typeface="Calibri Light" pitchFamily="34" charset="0"/>
              </a:rPr>
              <a:t>ΣΤΟΧΟΙ</a:t>
            </a:r>
            <a:endParaRPr lang="el-GR" sz="8000" dirty="0">
              <a:solidFill>
                <a:schemeClr val="accent5">
                  <a:lumMod val="50000"/>
                  <a:lumOff val="50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3" name="Θέση κειμένου 2">
            <a:extLst>
              <a:ext uri="{FF2B5EF4-FFF2-40B4-BE49-F238E27FC236}">
                <a16:creationId xmlns="" xmlns:a16="http://schemas.microsoft.com/office/drawing/2014/main" id="{611DC577-0A95-47D0-95D9-5F8DA763D46B}"/>
              </a:ext>
            </a:extLst>
          </p:cNvPr>
          <p:cNvSpPr>
            <a:spLocks noGrp="1"/>
          </p:cNvSpPr>
          <p:nvPr>
            <p:ph type="body" sz="quarter" idx="32"/>
          </p:nvPr>
        </p:nvSpPr>
        <p:spPr>
          <a:xfrm>
            <a:off x="182878" y="2129245"/>
            <a:ext cx="8294915" cy="4140926"/>
          </a:xfrm>
          <a:solidFill>
            <a:schemeClr val="accent5">
              <a:lumMod val="50000"/>
              <a:lumOff val="50000"/>
              <a:alpha val="80000"/>
            </a:schemeClr>
          </a:solidFill>
        </p:spPr>
        <p:txBody>
          <a:bodyPr rtlCol="0"/>
          <a:lstStyle/>
          <a:p>
            <a:pPr marL="342900" lvl="0" indent="-342900" algn="just">
              <a:buFont typeface="+mj-lt"/>
              <a:buAutoNum type="arabicPeriod"/>
            </a:pPr>
            <a:r>
              <a:rPr lang="el-GR" sz="3200" b="1" dirty="0" smtClean="0">
                <a:effectLst>
                  <a:outerShdw blurRad="38100" dist="38100" dir="2700000" algn="tl">
                    <a:srgbClr val="000000">
                      <a:alpha val="43137"/>
                    </a:srgbClr>
                  </a:outerShdw>
                </a:effectLst>
                <a:latin typeface="Calibri Light" pitchFamily="34" charset="0"/>
                <a:cs typeface="Calibri Light" pitchFamily="34" charset="0"/>
              </a:rPr>
              <a:t>Η προστασία της υγείας τόσο των αθλητών όσο των προπονητών και του προσωπικού τους</a:t>
            </a:r>
          </a:p>
          <a:p>
            <a:pPr marL="342900" lvl="0" indent="-342900" algn="just">
              <a:buFont typeface="+mj-lt"/>
              <a:buAutoNum type="arabicPeriod"/>
            </a:pPr>
            <a:endParaRPr lang="el-GR" sz="3200" b="1" dirty="0" smtClean="0">
              <a:effectLst>
                <a:outerShdw blurRad="38100" dist="38100" dir="2700000" algn="tl">
                  <a:srgbClr val="000000">
                    <a:alpha val="43137"/>
                  </a:srgbClr>
                </a:outerShdw>
              </a:effectLst>
              <a:latin typeface="Calibri Light" pitchFamily="34" charset="0"/>
              <a:cs typeface="Calibri Light" pitchFamily="34" charset="0"/>
            </a:endParaRPr>
          </a:p>
          <a:p>
            <a:pPr marL="342900" lvl="0" indent="-342900" algn="just">
              <a:buFont typeface="+mj-lt"/>
              <a:buAutoNum type="arabicPeriod"/>
            </a:pPr>
            <a:r>
              <a:rPr lang="el-GR" sz="3200" b="1" dirty="0" smtClean="0">
                <a:effectLst>
                  <a:outerShdw blurRad="38100" dist="38100" dir="2700000" algn="tl">
                    <a:srgbClr val="000000">
                      <a:alpha val="43137"/>
                    </a:srgbClr>
                  </a:outerShdw>
                </a:effectLst>
                <a:latin typeface="Calibri Light" pitchFamily="34" charset="0"/>
                <a:cs typeface="Calibri Light" pitchFamily="34" charset="0"/>
              </a:rPr>
              <a:t>Η ποιοτική και ασφαλής  προπόνηση</a:t>
            </a:r>
          </a:p>
          <a:p>
            <a:pPr marL="342900" lvl="0" indent="-342900" algn="just">
              <a:buFont typeface="+mj-lt"/>
              <a:buAutoNum type="arabicPeriod"/>
            </a:pPr>
            <a:endParaRPr lang="el-GR" sz="3200" b="1" dirty="0" smtClean="0">
              <a:effectLst>
                <a:outerShdw blurRad="38100" dist="38100" dir="2700000" algn="tl">
                  <a:srgbClr val="000000">
                    <a:alpha val="43137"/>
                  </a:srgbClr>
                </a:outerShdw>
              </a:effectLst>
              <a:latin typeface="Calibri Light" pitchFamily="34" charset="0"/>
              <a:cs typeface="Calibri Light" pitchFamily="34" charset="0"/>
            </a:endParaRPr>
          </a:p>
          <a:p>
            <a:pPr marL="342900" lvl="0" indent="-342900" algn="just">
              <a:buFont typeface="+mj-lt"/>
              <a:buAutoNum type="arabicPeriod"/>
            </a:pPr>
            <a:r>
              <a:rPr lang="el-GR" sz="3200" b="1" dirty="0" smtClean="0">
                <a:effectLst>
                  <a:outerShdw blurRad="38100" dist="38100" dir="2700000" algn="tl">
                    <a:srgbClr val="000000">
                      <a:alpha val="43137"/>
                    </a:srgbClr>
                  </a:outerShdw>
                </a:effectLst>
                <a:latin typeface="Calibri Light" pitchFamily="34" charset="0"/>
                <a:cs typeface="Calibri Light" pitchFamily="34" charset="0"/>
              </a:rPr>
              <a:t>Η όσο το δυνατόν απρόσκοπτη λειτουργία τους</a:t>
            </a:r>
          </a:p>
          <a:p>
            <a:pPr rtl="0"/>
            <a:endParaRPr lang="el-GR" dirty="0"/>
          </a:p>
        </p:txBody>
      </p:sp>
      <p:sp>
        <p:nvSpPr>
          <p:cNvPr id="6" name="Θέση αριθμού διαφάνειας 5">
            <a:extLst>
              <a:ext uri="{FF2B5EF4-FFF2-40B4-BE49-F238E27FC236}">
                <a16:creationId xmlns=""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2</a:t>
            </a:fld>
            <a:endParaRPr lang="el-GR" dirty="0"/>
          </a:p>
        </p:txBody>
      </p:sp>
    </p:spTree>
    <p:extLst>
      <p:ext uri="{BB962C8B-B14F-4D97-AF65-F5344CB8AC3E}">
        <p14:creationId xmlns:p14="http://schemas.microsoft.com/office/powerpoint/2010/main" val="1329746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 xmlns:a16="http://schemas.microsoft.com/office/drawing/2014/main" id="{200B3D2B-613A-41BE-987D-E6A1324B456D}"/>
              </a:ext>
            </a:extLst>
          </p:cNvPr>
          <p:cNvSpPr>
            <a:spLocks noGrp="1"/>
          </p:cNvSpPr>
          <p:nvPr>
            <p:ph type="title"/>
          </p:nvPr>
        </p:nvSpPr>
        <p:spPr>
          <a:xfrm>
            <a:off x="718457" y="261258"/>
            <a:ext cx="11011989" cy="888274"/>
          </a:xfrm>
          <a:solidFill>
            <a:srgbClr val="0070C0"/>
          </a:solidFill>
        </p:spPr>
        <p:txBody>
          <a:bodyPr rtlCol="0"/>
          <a:lstStyle/>
          <a:p>
            <a:pPr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1. ΠΡΟΣΕΛΕΥΣΗΑΘΛΗΤΩΝ</a:t>
            </a:r>
            <a:r>
              <a:rPr lang="el-GR" sz="4800" dirty="0" smtClean="0">
                <a:effectLst>
                  <a:outerShdw blurRad="38100" dist="38100" dir="2700000" algn="tl">
                    <a:srgbClr val="000000">
                      <a:alpha val="43137"/>
                    </a:srgbClr>
                  </a:outerShdw>
                </a:effectLst>
              </a:rPr>
              <a:t/>
            </a:r>
            <a:br>
              <a:rPr lang="el-GR" sz="4800" dirty="0" smtClean="0">
                <a:effectLst>
                  <a:outerShdw blurRad="38100" dist="38100" dir="2700000" algn="tl">
                    <a:srgbClr val="000000">
                      <a:alpha val="43137"/>
                    </a:srgbClr>
                  </a:outerShdw>
                </a:effectLst>
              </a:rPr>
            </a:br>
            <a:endParaRPr lang="el-GR" sz="4700" dirty="0">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 xmlns:a16="http://schemas.microsoft.com/office/drawing/2014/main" id="{2972F17A-D965-40B9-8ABB-C634072DBCC0}"/>
              </a:ext>
            </a:extLst>
          </p:cNvPr>
          <p:cNvSpPr>
            <a:spLocks noGrp="1"/>
          </p:cNvSpPr>
          <p:nvPr>
            <p:ph type="body" sz="quarter" idx="13"/>
          </p:nvPr>
        </p:nvSpPr>
        <p:spPr>
          <a:xfrm>
            <a:off x="0" y="1410789"/>
            <a:ext cx="12192001" cy="5447211"/>
          </a:xfrm>
          <a:solidFill>
            <a:schemeClr val="bg1">
              <a:alpha val="80000"/>
            </a:schemeClr>
          </a:solidFill>
        </p:spPr>
        <p:txBody>
          <a:bodyPr rtlCol="0"/>
          <a:lstStyle/>
          <a:p>
            <a:pPr lvl="0"/>
            <a:endParaRPr lang="el-GR" dirty="0" smtClean="0"/>
          </a:p>
          <a:p>
            <a:pPr lvl="0" algn="just">
              <a:buFont typeface="Arial" pitchFamily="34" charset="0"/>
              <a:buChar char="•"/>
            </a:pPr>
            <a:r>
              <a:rPr lang="el-GR" sz="32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Δεν κάνουμε χειραψίες ή εναγκαλισμούς. </a:t>
            </a:r>
          </a:p>
          <a:p>
            <a:pPr lvl="0" algn="just"/>
            <a:endParaRPr lang="el-GR" sz="32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lgn="just">
              <a:buFont typeface="Arial" pitchFamily="34" charset="0"/>
              <a:buChar char="•"/>
            </a:pPr>
            <a:r>
              <a:rPr lang="el-GR" sz="32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Αποφεύγουμε να αγγίζουμε το πρόσωπό μας.</a:t>
            </a:r>
          </a:p>
          <a:p>
            <a:pPr lvl="0" algn="just">
              <a:buFont typeface="Arial" pitchFamily="34" charset="0"/>
              <a:buChar char="•"/>
            </a:pPr>
            <a:endParaRPr lang="el-GR" sz="32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lgn="just">
              <a:buFont typeface="Arial" pitchFamily="34" charset="0"/>
              <a:buChar char="•"/>
            </a:pPr>
            <a:r>
              <a:rPr lang="el-GR" sz="32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Χρησιμοποιούμε αποκλειστικά τα δικά μας αθλητικά είδη, τα οποία πλένουμε στο σπίτι μας. </a:t>
            </a:r>
          </a:p>
          <a:p>
            <a:pPr lvl="0" algn="just">
              <a:buFont typeface="Arial" pitchFamily="34" charset="0"/>
              <a:buChar char="•"/>
            </a:pPr>
            <a:endParaRPr lang="el-GR" sz="32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lgn="just">
              <a:buFont typeface="Arial" pitchFamily="34" charset="0"/>
              <a:buChar char="•"/>
            </a:pPr>
            <a:r>
              <a:rPr lang="el-GR" sz="32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Προτιμάμε τη μεταφορά προς και από τον αθλητικό χώρο με το δικό μας μέσο μεταφοράς. Συστήνεται εναλλακτικά η χρήση ποδηλάτου.</a:t>
            </a:r>
          </a:p>
          <a:p>
            <a:pPr lvl="0">
              <a:buFont typeface="Arial" pitchFamily="34" charset="0"/>
              <a:buChar char="•"/>
            </a:pPr>
            <a:endParaRPr lang="el-GR" sz="20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20</a:t>
            </a:fld>
            <a:endParaRPr lang="el-GR" dirty="0"/>
          </a:p>
        </p:txBody>
      </p:sp>
    </p:spTree>
    <p:extLst>
      <p:ext uri="{BB962C8B-B14F-4D97-AF65-F5344CB8AC3E}">
        <p14:creationId xmlns:p14="http://schemas.microsoft.com/office/powerpoint/2010/main" val="2117695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 xmlns:a16="http://schemas.microsoft.com/office/drawing/2014/main" id="{200B3D2B-613A-41BE-987D-E6A1324B456D}"/>
              </a:ext>
            </a:extLst>
          </p:cNvPr>
          <p:cNvSpPr>
            <a:spLocks noGrp="1"/>
          </p:cNvSpPr>
          <p:nvPr>
            <p:ph type="title"/>
          </p:nvPr>
        </p:nvSpPr>
        <p:spPr>
          <a:xfrm>
            <a:off x="718457" y="261258"/>
            <a:ext cx="11011989" cy="888274"/>
          </a:xfrm>
          <a:solidFill>
            <a:srgbClr val="0070C0"/>
          </a:solidFill>
        </p:spPr>
        <p:txBody>
          <a:bodyPr rtlCol="0"/>
          <a:lstStyle/>
          <a:p>
            <a:pPr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1. ΠΡΟΣΕΛΕΥΣΗΑΘΛΗΤΩΝ</a:t>
            </a:r>
            <a:r>
              <a:rPr lang="el-GR" sz="4800" dirty="0" smtClean="0">
                <a:effectLst>
                  <a:outerShdw blurRad="38100" dist="38100" dir="2700000" algn="tl">
                    <a:srgbClr val="000000">
                      <a:alpha val="43137"/>
                    </a:srgbClr>
                  </a:outerShdw>
                </a:effectLst>
              </a:rPr>
              <a:t/>
            </a:r>
            <a:br>
              <a:rPr lang="el-GR" sz="4800" dirty="0" smtClean="0">
                <a:effectLst>
                  <a:outerShdw blurRad="38100" dist="38100" dir="2700000" algn="tl">
                    <a:srgbClr val="000000">
                      <a:alpha val="43137"/>
                    </a:srgbClr>
                  </a:outerShdw>
                </a:effectLst>
              </a:rPr>
            </a:br>
            <a:endParaRPr lang="el-GR" sz="4700" dirty="0">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 xmlns:a16="http://schemas.microsoft.com/office/drawing/2014/main" id="{2972F17A-D965-40B9-8ABB-C634072DBCC0}"/>
              </a:ext>
            </a:extLst>
          </p:cNvPr>
          <p:cNvSpPr>
            <a:spLocks noGrp="1"/>
          </p:cNvSpPr>
          <p:nvPr>
            <p:ph type="body" sz="quarter" idx="13"/>
          </p:nvPr>
        </p:nvSpPr>
        <p:spPr>
          <a:xfrm>
            <a:off x="0" y="1410789"/>
            <a:ext cx="12192001" cy="5447211"/>
          </a:xfrm>
          <a:solidFill>
            <a:schemeClr val="bg1">
              <a:alpha val="80000"/>
            </a:schemeClr>
          </a:solidFill>
        </p:spPr>
        <p:txBody>
          <a:bodyPr rtlCol="0"/>
          <a:lstStyle/>
          <a:p>
            <a:pPr lvl="0"/>
            <a:endParaRPr lang="el-GR" dirty="0" smtClean="0"/>
          </a:p>
          <a:p>
            <a:pPr lvl="0" algn="just"/>
            <a:r>
              <a:rPr lang="el-GR" sz="32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t>
            </a:r>
          </a:p>
          <a:p>
            <a:pPr lvl="0">
              <a:buFont typeface="Arial" pitchFamily="34" charset="0"/>
              <a:buChar char="•"/>
            </a:pPr>
            <a:r>
              <a:rPr lang="el-GR" sz="36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Η προσέλευση, πραγματοποιείται σύμφωνα με το πρόγραμμα όπως αυτό τροποποιείται από τον Όμιλο.</a:t>
            </a:r>
          </a:p>
          <a:p>
            <a:pPr lvl="0"/>
            <a:endParaRPr lang="el-GR" sz="36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36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Ώρα άφιξης 15 λεπτά πριν την έναρξη. Η προπόνηση των διαφόρων κλάσεων θα γίνεται σε διαφορετικές χρονικές περιόδους, οι οποίες θα καθοριστούν με ανακοινώσεις.</a:t>
            </a:r>
          </a:p>
          <a:p>
            <a:pPr lvl="0" algn="just"/>
            <a:endParaRPr lang="el-GR" sz="4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lgn="just">
              <a:buFont typeface="Arial" pitchFamily="34" charset="0"/>
              <a:buChar char="•"/>
            </a:pPr>
            <a:endParaRPr lang="el-GR" sz="32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lgn="just"/>
            <a:endParaRPr lang="el-GR" sz="32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endParaRPr lang="el-GR" sz="20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21</a:t>
            </a:fld>
            <a:endParaRPr lang="el-GR" dirty="0"/>
          </a:p>
        </p:txBody>
      </p:sp>
    </p:spTree>
    <p:extLst>
      <p:ext uri="{BB962C8B-B14F-4D97-AF65-F5344CB8AC3E}">
        <p14:creationId xmlns:p14="http://schemas.microsoft.com/office/powerpoint/2010/main" val="21176954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 xmlns:a16="http://schemas.microsoft.com/office/drawing/2014/main" id="{200B3D2B-613A-41BE-987D-E6A1324B456D}"/>
              </a:ext>
            </a:extLst>
          </p:cNvPr>
          <p:cNvSpPr>
            <a:spLocks noGrp="1"/>
          </p:cNvSpPr>
          <p:nvPr>
            <p:ph type="title"/>
          </p:nvPr>
        </p:nvSpPr>
        <p:spPr>
          <a:xfrm>
            <a:off x="718457" y="261258"/>
            <a:ext cx="11011989" cy="888274"/>
          </a:xfrm>
          <a:solidFill>
            <a:srgbClr val="0070C0"/>
          </a:solidFill>
        </p:spPr>
        <p:txBody>
          <a:bodyPr rtlCol="0"/>
          <a:lstStyle/>
          <a:p>
            <a:pPr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1. ΠΡΟΣΕΛΕΥΣΗΑΘΛΗΤΩΝ</a:t>
            </a:r>
            <a:r>
              <a:rPr lang="el-GR" sz="4800" dirty="0" smtClean="0">
                <a:effectLst>
                  <a:outerShdw blurRad="38100" dist="38100" dir="2700000" algn="tl">
                    <a:srgbClr val="000000">
                      <a:alpha val="43137"/>
                    </a:srgbClr>
                  </a:outerShdw>
                </a:effectLst>
              </a:rPr>
              <a:t/>
            </a:r>
            <a:br>
              <a:rPr lang="el-GR" sz="4800" dirty="0" smtClean="0">
                <a:effectLst>
                  <a:outerShdw blurRad="38100" dist="38100" dir="2700000" algn="tl">
                    <a:srgbClr val="000000">
                      <a:alpha val="43137"/>
                    </a:srgbClr>
                  </a:outerShdw>
                </a:effectLst>
              </a:rPr>
            </a:br>
            <a:endParaRPr lang="el-GR" sz="4700" dirty="0">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 xmlns:a16="http://schemas.microsoft.com/office/drawing/2014/main" id="{2972F17A-D965-40B9-8ABB-C634072DBCC0}"/>
              </a:ext>
            </a:extLst>
          </p:cNvPr>
          <p:cNvSpPr>
            <a:spLocks noGrp="1"/>
          </p:cNvSpPr>
          <p:nvPr>
            <p:ph type="body" sz="quarter" idx="13"/>
          </p:nvPr>
        </p:nvSpPr>
        <p:spPr>
          <a:xfrm>
            <a:off x="0" y="1201784"/>
            <a:ext cx="12192001" cy="6021977"/>
          </a:xfrm>
          <a:solidFill>
            <a:schemeClr val="bg1">
              <a:alpha val="80000"/>
            </a:schemeClr>
          </a:solidFill>
        </p:spPr>
        <p:txBody>
          <a:bodyPr rtlCol="0"/>
          <a:lstStyle/>
          <a:p>
            <a:pPr lvl="0" algn="just"/>
            <a:endPar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32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Φορώντας από το σπίτι τους τον  ατομικό ιστιοπλοϊκό τους  εξοπλισμό και την αλλαξιά τους μετά την προπόνηση σε σακούλες νάιλον  στο σακίδιο τους.</a:t>
            </a:r>
          </a:p>
          <a:p>
            <a:pPr lvl="0">
              <a:buFont typeface="Arial" pitchFamily="34" charset="0"/>
              <a:buChar char="•"/>
            </a:pPr>
            <a:endParaRPr lang="el-GR" sz="32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32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Οι γονείς που θα συνοδεύουν ανήλικους αθλητές στους χώρους του Ομίλου θα πρέπει να τους παραδίδουν και να απομακρύνονται μέχρι τη λήξη της προπόνησης τους και να επανέρχονται μόνο για να τους παραλάβουν, για να αποφεύγεται ο  συνωστισμός ατόμων στον χώρο.</a:t>
            </a:r>
          </a:p>
          <a:p>
            <a:pPr lvl="0">
              <a:buFont typeface="Arial" pitchFamily="34" charset="0"/>
              <a:buChar char="•"/>
            </a:pPr>
            <a:endParaRPr lang="el-GR" sz="32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32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Έχοντας μαζί τους ΜΑΠ όπως αυτά  περιγράφονται παραπάνω.</a:t>
            </a:r>
          </a:p>
          <a:p>
            <a:pPr lvl="0" algn="just"/>
            <a:endParaRPr lang="el-GR" sz="36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lgn="just">
              <a:buFont typeface="Arial" pitchFamily="34" charset="0"/>
              <a:buChar char="•"/>
            </a:pPr>
            <a:endPar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lgn="just"/>
            <a:endPar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endParaRPr lang="el-GR"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22</a:t>
            </a:fld>
            <a:endParaRPr lang="el-GR" dirty="0"/>
          </a:p>
        </p:txBody>
      </p:sp>
    </p:spTree>
    <p:extLst>
      <p:ext uri="{BB962C8B-B14F-4D97-AF65-F5344CB8AC3E}">
        <p14:creationId xmlns:p14="http://schemas.microsoft.com/office/powerpoint/2010/main" val="21176954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 xmlns:a16="http://schemas.microsoft.com/office/drawing/2014/main" id="{200B3D2B-613A-41BE-987D-E6A1324B456D}"/>
              </a:ext>
            </a:extLst>
          </p:cNvPr>
          <p:cNvSpPr>
            <a:spLocks noGrp="1"/>
          </p:cNvSpPr>
          <p:nvPr>
            <p:ph type="title"/>
          </p:nvPr>
        </p:nvSpPr>
        <p:spPr>
          <a:xfrm>
            <a:off x="718457" y="261258"/>
            <a:ext cx="11011989" cy="888274"/>
          </a:xfrm>
          <a:solidFill>
            <a:schemeClr val="bg1"/>
          </a:solidFill>
        </p:spPr>
        <p:txBody>
          <a:bodyPr rtlCol="0"/>
          <a:lstStyle/>
          <a:p>
            <a:pPr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t> </a:t>
            </a:r>
            <a:br>
              <a:rPr lang="el-GR" sz="4800" dirty="0" smtClean="0"/>
            </a:br>
            <a: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2.  ΠΡΟΕΤΟΙΜΑΣΙΑ   ΣΚΑΦΩΝ</a:t>
            </a:r>
            <a:b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effectLst>
                  <a:outerShdw blurRad="38100" dist="38100" dir="2700000" algn="tl">
                    <a:srgbClr val="000000">
                      <a:alpha val="43137"/>
                    </a:srgbClr>
                  </a:outerShdw>
                </a:effectLst>
              </a:rPr>
              <a:t/>
            </a:r>
            <a:br>
              <a:rPr lang="el-GR" sz="4800" dirty="0" smtClean="0">
                <a:effectLst>
                  <a:outerShdw blurRad="38100" dist="38100" dir="2700000" algn="tl">
                    <a:srgbClr val="000000">
                      <a:alpha val="43137"/>
                    </a:srgbClr>
                  </a:outerShdw>
                </a:effectLst>
              </a:rPr>
            </a:br>
            <a:endParaRPr lang="el-GR" sz="4700" dirty="0">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 xmlns:a16="http://schemas.microsoft.com/office/drawing/2014/main" id="{2972F17A-D965-40B9-8ABB-C634072DBCC0}"/>
              </a:ext>
            </a:extLst>
          </p:cNvPr>
          <p:cNvSpPr>
            <a:spLocks noGrp="1"/>
          </p:cNvSpPr>
          <p:nvPr>
            <p:ph type="body" sz="quarter" idx="13"/>
          </p:nvPr>
        </p:nvSpPr>
        <p:spPr>
          <a:xfrm>
            <a:off x="0" y="1201784"/>
            <a:ext cx="12192001" cy="6021977"/>
          </a:xfrm>
          <a:solidFill>
            <a:srgbClr val="0070C0">
              <a:alpha val="80000"/>
            </a:srgbClr>
          </a:solidFill>
        </p:spPr>
        <p:txBody>
          <a:bodyPr rtlCol="0"/>
          <a:lstStyle/>
          <a:p>
            <a:pPr lvl="0" algn="just"/>
            <a:endPar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2800" dirty="0" smtClean="0">
                <a:effectLst>
                  <a:outerShdw blurRad="38100" dist="38100" dir="2700000" algn="tl">
                    <a:srgbClr val="000000">
                      <a:alpha val="43137"/>
                    </a:srgbClr>
                  </a:outerShdw>
                </a:effectLst>
                <a:latin typeface="Calibri Light" pitchFamily="34" charset="0"/>
                <a:cs typeface="Calibri Light" pitchFamily="34" charset="0"/>
              </a:rPr>
              <a:t>Ξεχωριστά κάθε σκάφος  τηρουμένων των αποστάσεων 2</a:t>
            </a:r>
            <a:r>
              <a:rPr lang="en-US" sz="2800" dirty="0" smtClean="0">
                <a:effectLst>
                  <a:outerShdw blurRad="38100" dist="38100" dir="2700000" algn="tl">
                    <a:srgbClr val="000000">
                      <a:alpha val="43137"/>
                    </a:srgbClr>
                  </a:outerShdw>
                </a:effectLst>
                <a:latin typeface="Calibri Light" pitchFamily="34" charset="0"/>
                <a:cs typeface="Calibri Light" pitchFamily="34" charset="0"/>
              </a:rPr>
              <a:t>m</a:t>
            </a:r>
            <a:r>
              <a:rPr lang="el-GR" sz="2800" dirty="0" smtClean="0">
                <a:effectLst>
                  <a:outerShdw blurRad="38100" dist="38100" dir="2700000" algn="tl">
                    <a:srgbClr val="000000">
                      <a:alpha val="43137"/>
                    </a:srgbClr>
                  </a:outerShdw>
                </a:effectLst>
                <a:latin typeface="Calibri Light" pitchFamily="34" charset="0"/>
                <a:cs typeface="Calibri Light" pitchFamily="34" charset="0"/>
              </a:rPr>
              <a:t> μεταξύ των παιδιών και χρήση μάσκας.</a:t>
            </a:r>
          </a:p>
          <a:p>
            <a:pPr lvl="0"/>
            <a:endParaRPr lang="el-GR" sz="2800" dirty="0" smtClean="0">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2800" dirty="0" smtClean="0">
                <a:effectLst>
                  <a:outerShdw blurRad="38100" dist="38100" dir="2700000" algn="tl">
                    <a:srgbClr val="000000">
                      <a:alpha val="43137"/>
                    </a:srgbClr>
                  </a:outerShdw>
                </a:effectLst>
                <a:latin typeface="Calibri Light" pitchFamily="34" charset="0"/>
                <a:cs typeface="Calibri Light" pitchFamily="34" charset="0"/>
              </a:rPr>
              <a:t>Μείωση αριθμού σκαφών / τμήμα στο μισό στην ώρα προπόνησης</a:t>
            </a:r>
          </a:p>
          <a:p>
            <a:pPr lvl="0">
              <a:buFont typeface="Arial" pitchFamily="34" charset="0"/>
              <a:buChar char="•"/>
            </a:pPr>
            <a:endParaRPr lang="el-GR" sz="2800" dirty="0" smtClean="0">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2800" dirty="0" smtClean="0">
                <a:effectLst>
                  <a:outerShdw blurRad="38100" dist="38100" dir="2700000" algn="tl">
                    <a:srgbClr val="000000">
                      <a:alpha val="43137"/>
                    </a:srgbClr>
                  </a:outerShdw>
                </a:effectLst>
                <a:latin typeface="Calibri Light" pitchFamily="34" charset="0"/>
                <a:cs typeface="Calibri Light" pitchFamily="34" charset="0"/>
              </a:rPr>
              <a:t>Η ολοκλήρωση της προετοιμασίας σε εξωτερικό χώρο </a:t>
            </a:r>
          </a:p>
          <a:p>
            <a:pPr lvl="0">
              <a:buFont typeface="Arial" pitchFamily="34" charset="0"/>
              <a:buChar char="•"/>
            </a:pPr>
            <a:endParaRPr lang="el-GR" sz="2800" dirty="0" smtClean="0">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2800" dirty="0" smtClean="0">
                <a:effectLst>
                  <a:outerShdw blurRad="38100" dist="38100" dir="2700000" algn="tl">
                    <a:srgbClr val="000000">
                      <a:alpha val="43137"/>
                    </a:srgbClr>
                  </a:outerShdw>
                </a:effectLst>
                <a:latin typeface="Calibri Light" pitchFamily="34" charset="0"/>
                <a:cs typeface="Calibri Light" pitchFamily="34" charset="0"/>
              </a:rPr>
              <a:t>Η τοποθέτηση εξοπλισμού θα γίνεται ξεχωριστά στον εξωτερικό χώρο.</a:t>
            </a:r>
          </a:p>
          <a:p>
            <a:pPr lvl="0"/>
            <a:endParaRPr lang="el-GR" sz="2800" dirty="0" smtClean="0">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2800" dirty="0" smtClean="0">
                <a:effectLst>
                  <a:outerShdw blurRad="38100" dist="38100" dir="2700000" algn="tl">
                    <a:srgbClr val="000000">
                      <a:alpha val="43137"/>
                    </a:srgbClr>
                  </a:outerShdw>
                </a:effectLst>
                <a:latin typeface="Calibri Light" pitchFamily="34" charset="0"/>
                <a:cs typeface="Calibri Light" pitchFamily="34" charset="0"/>
              </a:rPr>
              <a:t>Τηρούνται οι προβλεπόμενες αποστάσεις</a:t>
            </a:r>
            <a:endParaRPr lang="el-GR" sz="2800" dirty="0">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23</a:t>
            </a:fld>
            <a:endParaRPr lang="el-GR" dirty="0"/>
          </a:p>
        </p:txBody>
      </p:sp>
    </p:spTree>
    <p:extLst>
      <p:ext uri="{BB962C8B-B14F-4D97-AF65-F5344CB8AC3E}">
        <p14:creationId xmlns:p14="http://schemas.microsoft.com/office/powerpoint/2010/main" val="21176954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 xmlns:a16="http://schemas.microsoft.com/office/drawing/2014/main" id="{200B3D2B-613A-41BE-987D-E6A1324B456D}"/>
              </a:ext>
            </a:extLst>
          </p:cNvPr>
          <p:cNvSpPr>
            <a:spLocks noGrp="1"/>
          </p:cNvSpPr>
          <p:nvPr>
            <p:ph type="title"/>
          </p:nvPr>
        </p:nvSpPr>
        <p:spPr>
          <a:xfrm>
            <a:off x="718457" y="261258"/>
            <a:ext cx="11011989" cy="888274"/>
          </a:xfrm>
          <a:solidFill>
            <a:schemeClr val="bg1"/>
          </a:solidFill>
        </p:spPr>
        <p:txBody>
          <a:bodyPr rtlCol="0"/>
          <a:lstStyle/>
          <a:p>
            <a:pPr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t> </a:t>
            </a:r>
            <a:br>
              <a:rPr lang="el-GR" sz="4800" dirty="0" smtClean="0"/>
            </a:br>
            <a: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2.  ΠΡΟΕΤΟΙΜΑΣΙΑ   ΣΚΑΦΩΝ</a:t>
            </a:r>
            <a:b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effectLst>
                  <a:outerShdw blurRad="38100" dist="38100" dir="2700000" algn="tl">
                    <a:srgbClr val="000000">
                      <a:alpha val="43137"/>
                    </a:srgbClr>
                  </a:outerShdw>
                </a:effectLst>
              </a:rPr>
              <a:t/>
            </a:r>
            <a:br>
              <a:rPr lang="el-GR" sz="4800" dirty="0" smtClean="0">
                <a:effectLst>
                  <a:outerShdw blurRad="38100" dist="38100" dir="2700000" algn="tl">
                    <a:srgbClr val="000000">
                      <a:alpha val="43137"/>
                    </a:srgbClr>
                  </a:outerShdw>
                </a:effectLst>
              </a:rPr>
            </a:br>
            <a:endParaRPr lang="el-GR" sz="4700" dirty="0">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 xmlns:a16="http://schemas.microsoft.com/office/drawing/2014/main" id="{2972F17A-D965-40B9-8ABB-C634072DBCC0}"/>
              </a:ext>
            </a:extLst>
          </p:cNvPr>
          <p:cNvSpPr>
            <a:spLocks noGrp="1"/>
          </p:cNvSpPr>
          <p:nvPr>
            <p:ph type="body" sz="quarter" idx="13"/>
          </p:nvPr>
        </p:nvSpPr>
        <p:spPr>
          <a:xfrm>
            <a:off x="0" y="1201784"/>
            <a:ext cx="12192001" cy="6021977"/>
          </a:xfrm>
          <a:solidFill>
            <a:srgbClr val="0070C0">
              <a:alpha val="80000"/>
            </a:srgbClr>
          </a:solidFill>
        </p:spPr>
        <p:txBody>
          <a:bodyPr rtlCol="0"/>
          <a:lstStyle/>
          <a:p>
            <a:pPr lvl="0" algn="just"/>
            <a:endPar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3600" b="1" dirty="0" smtClean="0">
                <a:effectLst>
                  <a:outerShdw blurRad="38100" dist="38100" dir="2700000" algn="tl">
                    <a:srgbClr val="000000">
                      <a:alpha val="43137"/>
                    </a:srgbClr>
                  </a:outerShdw>
                </a:effectLst>
                <a:latin typeface="Calibri Light" pitchFamily="34" charset="0"/>
                <a:cs typeface="Calibri Light" pitchFamily="34" charset="0"/>
              </a:rPr>
              <a:t>Αν έρθουμε, στη διάρκεια της προπόνησης, σε επαφή με άλλο άτομο, αρχικά πλένουμε τα χέρια μας διεξοδικά ή χρησιμοποιούμε αντισηπτικό και στη συνέχεια ξεπλένουμε το πρόσωπο μας με άφθονο νερό. </a:t>
            </a:r>
          </a:p>
          <a:p>
            <a:pPr lvl="0">
              <a:buFont typeface="Arial" pitchFamily="34" charset="0"/>
              <a:buChar char="•"/>
            </a:pPr>
            <a:r>
              <a:rPr lang="el-GR" sz="3600" dirty="0" smtClean="0">
                <a:latin typeface="Calibri Light" pitchFamily="34" charset="0"/>
                <a:cs typeface="Calibri Light" pitchFamily="34" charset="0"/>
              </a:rPr>
              <a:t> </a:t>
            </a:r>
          </a:p>
          <a:p>
            <a:pPr lvl="0"/>
            <a:endParaRPr lang="el-GR" sz="3600" dirty="0" smtClean="0">
              <a:latin typeface="Calibri Light" pitchFamily="34" charset="0"/>
              <a:cs typeface="Calibri Light" pitchFamily="34" charset="0"/>
            </a:endParaRPr>
          </a:p>
          <a:p>
            <a:pPr lvl="0">
              <a:buFont typeface="Arial" pitchFamily="34" charset="0"/>
              <a:buChar char="•"/>
            </a:pPr>
            <a:r>
              <a:rPr lang="el-GR" sz="4000" b="1" dirty="0" smtClean="0">
                <a:effectLst>
                  <a:outerShdw blurRad="38100" dist="38100" dir="2700000" algn="tl">
                    <a:srgbClr val="000000">
                      <a:alpha val="43137"/>
                    </a:srgbClr>
                  </a:outerShdw>
                </a:effectLst>
                <a:latin typeface="Calibri Light" pitchFamily="34" charset="0"/>
                <a:cs typeface="Calibri Light" pitchFamily="34" charset="0"/>
              </a:rPr>
              <a:t>Όσον αφορά στη χρήση  κοινόχρηστου εξοπλισμού αυτός  απολυμαίνεται, μετά τη χρήση ανά αθλητή  </a:t>
            </a:r>
            <a:r>
              <a:rPr lang="el-GR" sz="4800" b="1" u="sng" dirty="0" smtClean="0">
                <a:effectLst>
                  <a:outerShdw blurRad="38100" dist="38100" dir="2700000" algn="tl">
                    <a:srgbClr val="000000">
                      <a:alpha val="43137"/>
                    </a:srgbClr>
                  </a:outerShdw>
                </a:effectLst>
                <a:latin typeface="Calibri Light" pitchFamily="34" charset="0"/>
                <a:cs typeface="Calibri Light" pitchFamily="34" charset="0"/>
              </a:rPr>
              <a:t>με ατμό.</a:t>
            </a:r>
          </a:p>
          <a:p>
            <a:pPr lvl="0">
              <a:buFont typeface="Arial" pitchFamily="34" charset="0"/>
              <a:buChar char="•"/>
            </a:pPr>
            <a:endParaRPr lang="el-GR" sz="2800" dirty="0">
              <a:solidFill>
                <a:srgbClr val="00B0F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24</a:t>
            </a:fld>
            <a:endParaRPr lang="el-GR" dirty="0"/>
          </a:p>
        </p:txBody>
      </p:sp>
    </p:spTree>
    <p:extLst>
      <p:ext uri="{BB962C8B-B14F-4D97-AF65-F5344CB8AC3E}">
        <p14:creationId xmlns:p14="http://schemas.microsoft.com/office/powerpoint/2010/main" val="2117695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 xmlns:a16="http://schemas.microsoft.com/office/drawing/2014/main" id="{200B3D2B-613A-41BE-987D-E6A1324B456D}"/>
              </a:ext>
            </a:extLst>
          </p:cNvPr>
          <p:cNvSpPr>
            <a:spLocks noGrp="1"/>
          </p:cNvSpPr>
          <p:nvPr>
            <p:ph type="title"/>
          </p:nvPr>
        </p:nvSpPr>
        <p:spPr>
          <a:xfrm>
            <a:off x="718457" y="261258"/>
            <a:ext cx="11011989" cy="888274"/>
          </a:xfrm>
          <a:solidFill>
            <a:srgbClr val="0070C0"/>
          </a:solidFill>
        </p:spPr>
        <p:txBody>
          <a:bodyPr rtlCol="0"/>
          <a:lstStyle/>
          <a:p>
            <a:pPr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B0F0"/>
                </a:solidFill>
              </a:rPr>
              <a:t> </a:t>
            </a:r>
            <a:r>
              <a:rPr lang="el-GR" sz="60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3. </a:t>
            </a:r>
            <a:r>
              <a:rPr lang="el-GR" sz="6000" u="sng"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ΘΕΩΡΙΑ</a:t>
            </a:r>
            <a:r>
              <a:rPr lang="el-GR" sz="60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60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B0F0"/>
                </a:solidFill>
              </a:rPr>
              <a:t> </a:t>
            </a:r>
            <a:br>
              <a:rPr lang="el-GR" sz="4800" dirty="0" smtClean="0">
                <a:solidFill>
                  <a:srgbClr val="00B0F0"/>
                </a:solidFill>
              </a:rPr>
            </a:br>
            <a:endParaRPr lang="el-GR" sz="4700" dirty="0">
              <a:solidFill>
                <a:srgbClr val="00B0F0"/>
              </a:solidFill>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 xmlns:a16="http://schemas.microsoft.com/office/drawing/2014/main" id="{2972F17A-D965-40B9-8ABB-C634072DBCC0}"/>
              </a:ext>
            </a:extLst>
          </p:cNvPr>
          <p:cNvSpPr>
            <a:spLocks noGrp="1"/>
          </p:cNvSpPr>
          <p:nvPr>
            <p:ph type="body" sz="quarter" idx="13"/>
          </p:nvPr>
        </p:nvSpPr>
        <p:spPr>
          <a:xfrm>
            <a:off x="0" y="1201784"/>
            <a:ext cx="12192001" cy="6021977"/>
          </a:xfrm>
          <a:solidFill>
            <a:schemeClr val="bg1">
              <a:alpha val="80000"/>
            </a:schemeClr>
          </a:solidFill>
        </p:spPr>
        <p:txBody>
          <a:bodyPr rtlCol="0"/>
          <a:lstStyle/>
          <a:p>
            <a:pPr lvl="0" algn="just"/>
            <a:endPar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44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Σε ανοικτό χώρο</a:t>
            </a:r>
          </a:p>
          <a:p>
            <a:pPr lvl="0">
              <a:buFont typeface="Arial" pitchFamily="34" charset="0"/>
              <a:buChar char="•"/>
            </a:pPr>
            <a:endParaRPr lang="el-GR" sz="44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44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Μικρότερης διάρκειας κατά τμήματα τηρουμένων των αποστάσεων και με χρήση ΜΑΠ</a:t>
            </a:r>
          </a:p>
          <a:p>
            <a:pPr lvl="0">
              <a:buFont typeface="Arial" pitchFamily="34" charset="0"/>
              <a:buChar char="•"/>
            </a:pPr>
            <a:endParaRPr lang="el-GR" sz="44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44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Ενθάρρυνση τηλεδιάσκεψης</a:t>
            </a:r>
          </a:p>
          <a:p>
            <a:pPr lvl="0">
              <a:buFont typeface="Arial" pitchFamily="34" charset="0"/>
              <a:buChar char="•"/>
            </a:pPr>
            <a:endParaRPr lang="el-GR" sz="4800" b="1" u="sng" dirty="0" smtClean="0">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endParaRPr lang="el-GR" sz="2800" dirty="0">
              <a:solidFill>
                <a:srgbClr val="00B0F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25</a:t>
            </a:fld>
            <a:endParaRPr lang="el-GR" dirty="0"/>
          </a:p>
        </p:txBody>
      </p:sp>
    </p:spTree>
    <p:extLst>
      <p:ext uri="{BB962C8B-B14F-4D97-AF65-F5344CB8AC3E}">
        <p14:creationId xmlns:p14="http://schemas.microsoft.com/office/powerpoint/2010/main" val="21176954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 xmlns:a16="http://schemas.microsoft.com/office/drawing/2014/main" id="{200B3D2B-613A-41BE-987D-E6A1324B456D}"/>
              </a:ext>
            </a:extLst>
          </p:cNvPr>
          <p:cNvSpPr>
            <a:spLocks noGrp="1"/>
          </p:cNvSpPr>
          <p:nvPr>
            <p:ph type="title"/>
          </p:nvPr>
        </p:nvSpPr>
        <p:spPr>
          <a:xfrm>
            <a:off x="1371600" y="0"/>
            <a:ext cx="10097589" cy="1345474"/>
          </a:xfrm>
          <a:solidFill>
            <a:schemeClr val="bg1"/>
          </a:solidFill>
        </p:spPr>
        <p:txBody>
          <a:bodyPr rtlCol="0"/>
          <a:lstStyle/>
          <a:p>
            <a:pPr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4.   ΠΡΟΠΟΝΗΣΗ  ΣΤΗ   ΘΑΛΑΣΣΑ</a:t>
            </a:r>
            <a:b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70C0"/>
                </a:solidFill>
                <a:latin typeface="Calibri Light" pitchFamily="34" charset="0"/>
                <a:cs typeface="Calibri Light" pitchFamily="34" charset="0"/>
              </a:rPr>
              <a:t> </a:t>
            </a:r>
            <a:r>
              <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4.1  ΤΜΗΜΑΤΑ    ΑΡΧΑΡΙΩΝ      « στόχος  αποφυγή    συνωστισμού »</a:t>
            </a:r>
            <a:r>
              <a:rPr lang="el-GR"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r>
            <a:br>
              <a:rPr lang="el-GR"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B0F0"/>
                </a:solidFill>
              </a:rPr>
              <a:t> </a:t>
            </a:r>
            <a:r>
              <a:rPr lang="el-GR" sz="6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r>
            <a:br>
              <a:rPr lang="el-GR" sz="6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B0F0"/>
                </a:solidFill>
              </a:rPr>
              <a:t> </a:t>
            </a:r>
            <a:br>
              <a:rPr lang="el-GR" sz="4800" dirty="0" smtClean="0">
                <a:solidFill>
                  <a:srgbClr val="00B0F0"/>
                </a:solidFill>
              </a:rPr>
            </a:br>
            <a:endParaRPr lang="el-GR" sz="4700" dirty="0">
              <a:solidFill>
                <a:srgbClr val="00B0F0"/>
              </a:solidFill>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 xmlns:a16="http://schemas.microsoft.com/office/drawing/2014/main" id="{2972F17A-D965-40B9-8ABB-C634072DBCC0}"/>
              </a:ext>
            </a:extLst>
          </p:cNvPr>
          <p:cNvSpPr>
            <a:spLocks noGrp="1"/>
          </p:cNvSpPr>
          <p:nvPr>
            <p:ph type="body" sz="quarter" idx="13"/>
          </p:nvPr>
        </p:nvSpPr>
        <p:spPr>
          <a:xfrm>
            <a:off x="0" y="1502229"/>
            <a:ext cx="12192001" cy="5721532"/>
          </a:xfrm>
          <a:solidFill>
            <a:srgbClr val="0070C0">
              <a:alpha val="80000"/>
            </a:srgbClr>
          </a:solidFill>
        </p:spPr>
        <p:txBody>
          <a:bodyPr rtlCol="0"/>
          <a:lstStyle/>
          <a:p>
            <a:pPr lvl="0" algn="just"/>
            <a:endPar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3600" dirty="0" smtClean="0">
                <a:effectLst>
                  <a:outerShdw blurRad="38100" dist="38100" dir="2700000" algn="tl">
                    <a:srgbClr val="000000">
                      <a:alpha val="43137"/>
                    </a:srgbClr>
                  </a:outerShdw>
                </a:effectLst>
                <a:latin typeface="Calibri Light" pitchFamily="34" charset="0"/>
                <a:cs typeface="Calibri Light" pitchFamily="34" charset="0"/>
              </a:rPr>
              <a:t>Μικρότερος αριθμός αθλητών στο τμήμα </a:t>
            </a:r>
          </a:p>
          <a:p>
            <a:pPr lvl="0">
              <a:buFont typeface="Arial" pitchFamily="34" charset="0"/>
              <a:buChar char="•"/>
            </a:pPr>
            <a:endParaRPr lang="el-GR" sz="3600" dirty="0" smtClean="0">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3600" dirty="0" smtClean="0">
                <a:effectLst>
                  <a:outerShdw blurRad="38100" dist="38100" dir="2700000" algn="tl">
                    <a:srgbClr val="000000">
                      <a:alpha val="43137"/>
                    </a:srgbClr>
                  </a:outerShdw>
                </a:effectLst>
                <a:latin typeface="Calibri Light" pitchFamily="34" charset="0"/>
                <a:cs typeface="Calibri Light" pitchFamily="34" charset="0"/>
              </a:rPr>
              <a:t>Αναλογία αθλητές/προπονητή, στο 1/3</a:t>
            </a:r>
          </a:p>
          <a:p>
            <a:pPr lvl="0">
              <a:buFont typeface="Arial" pitchFamily="34" charset="0"/>
              <a:buChar char="•"/>
            </a:pPr>
            <a:endParaRPr lang="el-GR" sz="3600" dirty="0" smtClean="0">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3600" dirty="0" smtClean="0">
                <a:effectLst>
                  <a:outerShdw blurRad="38100" dist="38100" dir="2700000" algn="tl">
                    <a:srgbClr val="000000">
                      <a:alpha val="43137"/>
                    </a:srgbClr>
                  </a:outerShdw>
                </a:effectLst>
                <a:latin typeface="Calibri Light" pitchFamily="34" charset="0"/>
                <a:cs typeface="Calibri Light" pitchFamily="34" charset="0"/>
              </a:rPr>
              <a:t>Αναλογία  αθλητής ή πλήρωμα </a:t>
            </a:r>
            <a:r>
              <a:rPr lang="el-GR" sz="3600" dirty="0" smtClean="0">
                <a:effectLst>
                  <a:outerShdw blurRad="38100" dist="38100" dir="2700000" algn="tl">
                    <a:srgbClr val="000000">
                      <a:alpha val="43137"/>
                    </a:srgbClr>
                  </a:outerShdw>
                </a:effectLst>
                <a:latin typeface="Calibri Light" pitchFamily="34" charset="0"/>
                <a:cs typeface="Calibri Light" pitchFamily="34" charset="0"/>
              </a:rPr>
              <a:t>2 </a:t>
            </a:r>
            <a:r>
              <a:rPr lang="el-GR" sz="3600" dirty="0" smtClean="0">
                <a:effectLst>
                  <a:outerShdw blurRad="38100" dist="38100" dir="2700000" algn="tl">
                    <a:srgbClr val="000000">
                      <a:alpha val="43137"/>
                    </a:srgbClr>
                  </a:outerShdw>
                </a:effectLst>
                <a:latin typeface="Calibri Light" pitchFamily="34" charset="0"/>
                <a:cs typeface="Calibri Light" pitchFamily="34" charset="0"/>
              </a:rPr>
              <a:t>(</a:t>
            </a:r>
            <a:r>
              <a:rPr lang="en-US" sz="3600" dirty="0" smtClean="0">
                <a:effectLst>
                  <a:outerShdw blurRad="38100" dist="38100" dir="2700000" algn="tl">
                    <a:srgbClr val="000000">
                      <a:alpha val="43137"/>
                    </a:srgbClr>
                  </a:outerShdw>
                </a:effectLst>
                <a:latin typeface="Calibri Light" pitchFamily="34" charset="0"/>
                <a:cs typeface="Calibri Light" pitchFamily="34" charset="0"/>
              </a:rPr>
              <a:t>max)</a:t>
            </a:r>
            <a:r>
              <a:rPr lang="el-GR" sz="3600" dirty="0" smtClean="0">
                <a:effectLst>
                  <a:outerShdw blurRad="38100" dist="38100" dir="2700000" algn="tl">
                    <a:srgbClr val="000000">
                      <a:alpha val="43137"/>
                    </a:srgbClr>
                  </a:outerShdw>
                </a:effectLst>
                <a:latin typeface="Calibri Light" pitchFamily="34" charset="0"/>
                <a:cs typeface="Calibri Light" pitchFamily="34" charset="0"/>
              </a:rPr>
              <a:t>ατόμων σε όσα σκάφη προβλέπεται /σκάφος </a:t>
            </a:r>
            <a:r>
              <a:rPr lang="el-GR" sz="3600" dirty="0" smtClean="0">
                <a:effectLst>
                  <a:outerShdw blurRad="38100" dist="38100" dir="2700000" algn="tl">
                    <a:srgbClr val="000000">
                      <a:alpha val="43137"/>
                    </a:srgbClr>
                  </a:outerShdw>
                </a:effectLst>
                <a:latin typeface="Calibri Light" pitchFamily="34" charset="0"/>
                <a:cs typeface="Calibri Light" pitchFamily="34" charset="0"/>
              </a:rPr>
              <a:t>= 1/1</a:t>
            </a:r>
          </a:p>
          <a:p>
            <a:pPr lvl="0">
              <a:buFont typeface="Arial" pitchFamily="34" charset="0"/>
              <a:buChar char="•"/>
            </a:pPr>
            <a:endParaRPr lang="el-GR" sz="3600" dirty="0" smtClean="0">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3600" dirty="0" smtClean="0">
                <a:effectLst>
                  <a:outerShdw blurRad="38100" dist="38100" dir="2700000" algn="tl">
                    <a:srgbClr val="000000">
                      <a:alpha val="43137"/>
                    </a:srgbClr>
                  </a:outerShdw>
                </a:effectLst>
                <a:latin typeface="Calibri Light" pitchFamily="34" charset="0"/>
                <a:cs typeface="Calibri Light" pitchFamily="34" charset="0"/>
              </a:rPr>
              <a:t>Αντίστοιχη μείωση της ώρας προπόνησης στο νερό / τμήμα</a:t>
            </a:r>
          </a:p>
          <a:p>
            <a:pPr lvl="0">
              <a:buFont typeface="Arial" pitchFamily="34" charset="0"/>
              <a:buChar char="•"/>
            </a:pPr>
            <a:endParaRPr lang="el-GR" dirty="0">
              <a:solidFill>
                <a:srgbClr val="00B0F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26</a:t>
            </a:fld>
            <a:endParaRPr lang="el-GR" dirty="0"/>
          </a:p>
        </p:txBody>
      </p:sp>
    </p:spTree>
    <p:extLst>
      <p:ext uri="{BB962C8B-B14F-4D97-AF65-F5344CB8AC3E}">
        <p14:creationId xmlns:p14="http://schemas.microsoft.com/office/powerpoint/2010/main" val="21176954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 xmlns:a16="http://schemas.microsoft.com/office/drawing/2014/main" id="{200B3D2B-613A-41BE-987D-E6A1324B456D}"/>
              </a:ext>
            </a:extLst>
          </p:cNvPr>
          <p:cNvSpPr>
            <a:spLocks noGrp="1"/>
          </p:cNvSpPr>
          <p:nvPr>
            <p:ph type="title"/>
          </p:nvPr>
        </p:nvSpPr>
        <p:spPr>
          <a:xfrm>
            <a:off x="1371600" y="0"/>
            <a:ext cx="10097589" cy="1345474"/>
          </a:xfrm>
          <a:solidFill>
            <a:schemeClr val="bg1"/>
          </a:solidFill>
        </p:spPr>
        <p:txBody>
          <a:bodyPr rtlCol="0"/>
          <a:lstStyle/>
          <a:p>
            <a:pPr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4.   ΠΡΟΠΟΝΗΣΗ  ΣΤΗ   ΘΑΛΑΣΣΑ</a:t>
            </a:r>
            <a:b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70C0"/>
                </a:solidFill>
                <a:latin typeface="Calibri Light" pitchFamily="34" charset="0"/>
                <a:cs typeface="Calibri Light" pitchFamily="34" charset="0"/>
              </a:rPr>
              <a:t> </a:t>
            </a:r>
            <a:r>
              <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4.1  ΤΜΗΜΑΤΑ    ΑΡΧΑΡΙΩΝ      « στόχος  αποφυγή    συνωστισμού »</a:t>
            </a:r>
            <a:r>
              <a:rPr lang="el-GR"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r>
            <a:br>
              <a:rPr lang="el-GR"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B0F0"/>
                </a:solidFill>
              </a:rPr>
              <a:t> </a:t>
            </a:r>
            <a:r>
              <a:rPr lang="el-GR" sz="6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r>
            <a:br>
              <a:rPr lang="el-GR" sz="6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B0F0"/>
                </a:solidFill>
              </a:rPr>
              <a:t> </a:t>
            </a:r>
            <a:br>
              <a:rPr lang="el-GR" sz="4800" dirty="0" smtClean="0">
                <a:solidFill>
                  <a:srgbClr val="00B0F0"/>
                </a:solidFill>
              </a:rPr>
            </a:br>
            <a:endParaRPr lang="el-GR" sz="4700" dirty="0">
              <a:solidFill>
                <a:srgbClr val="00B0F0"/>
              </a:solidFill>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 xmlns:a16="http://schemas.microsoft.com/office/drawing/2014/main" id="{2972F17A-D965-40B9-8ABB-C634072DBCC0}"/>
              </a:ext>
            </a:extLst>
          </p:cNvPr>
          <p:cNvSpPr>
            <a:spLocks noGrp="1"/>
          </p:cNvSpPr>
          <p:nvPr>
            <p:ph type="body" sz="quarter" idx="13"/>
          </p:nvPr>
        </p:nvSpPr>
        <p:spPr>
          <a:xfrm>
            <a:off x="0" y="1502229"/>
            <a:ext cx="12192001" cy="5721532"/>
          </a:xfrm>
          <a:solidFill>
            <a:srgbClr val="0070C0">
              <a:alpha val="80000"/>
            </a:srgbClr>
          </a:solidFill>
        </p:spPr>
        <p:txBody>
          <a:bodyPr rtlCol="0"/>
          <a:lstStyle/>
          <a:p>
            <a:pPr lvl="0">
              <a:buFont typeface="Arial" pitchFamily="34" charset="0"/>
              <a:buChar char="•"/>
            </a:pPr>
            <a:r>
              <a:rPr lang="el-GR" sz="3200" dirty="0" smtClean="0">
                <a:effectLst>
                  <a:outerShdw blurRad="38100" dist="38100" dir="2700000" algn="tl">
                    <a:srgbClr val="000000">
                      <a:alpha val="43137"/>
                    </a:srgbClr>
                  </a:outerShdw>
                </a:effectLst>
                <a:latin typeface="Calibri Light" pitchFamily="34" charset="0"/>
                <a:cs typeface="Calibri Light" pitchFamily="34" charset="0"/>
              </a:rPr>
              <a:t>Τροποποίηση της ώρας προσέλευσης</a:t>
            </a:r>
          </a:p>
          <a:p>
            <a:pPr lvl="0">
              <a:buFont typeface="Arial" pitchFamily="34" charset="0"/>
              <a:buChar char="•"/>
            </a:pPr>
            <a:endParaRPr lang="el-GR" sz="3200" dirty="0" smtClean="0">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3200" dirty="0" smtClean="0">
                <a:effectLst>
                  <a:outerShdw blurRad="38100" dist="38100" dir="2700000" algn="tl">
                    <a:srgbClr val="000000">
                      <a:alpha val="43137"/>
                    </a:srgbClr>
                  </a:outerShdw>
                </a:effectLst>
                <a:latin typeface="Calibri Light" pitchFamily="34" charset="0"/>
                <a:cs typeface="Calibri Light" pitchFamily="34" charset="0"/>
              </a:rPr>
              <a:t>Αλλαγή αθλητών στη στεριά. </a:t>
            </a:r>
          </a:p>
          <a:p>
            <a:pPr lvl="0">
              <a:buFont typeface="Arial" pitchFamily="34" charset="0"/>
              <a:buChar char="•"/>
            </a:pPr>
            <a:endParaRPr lang="el-GR" sz="3200" dirty="0" smtClean="0">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3200" dirty="0" smtClean="0">
                <a:effectLst>
                  <a:outerShdw blurRad="38100" dist="38100" dir="2700000" algn="tl">
                    <a:srgbClr val="000000">
                      <a:alpha val="43137"/>
                    </a:srgbClr>
                  </a:outerShdw>
                </a:effectLst>
                <a:latin typeface="Calibri Light" pitchFamily="34" charset="0"/>
                <a:cs typeface="Calibri Light" pitchFamily="34" charset="0"/>
              </a:rPr>
              <a:t>Μετά την ολοκλήρωση της προετοιμασίας των σκαφών και τηρουμένων των αποστάσεων θα πέφτουν στο νερό ανά ζεύγη, τηρώντας τις αποστάσεις .</a:t>
            </a:r>
          </a:p>
          <a:p>
            <a:pPr lvl="0">
              <a:buFont typeface="Arial" pitchFamily="34" charset="0"/>
              <a:buChar char="•"/>
            </a:pPr>
            <a:endParaRPr lang="el-GR" sz="3200" dirty="0" smtClean="0">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3200" dirty="0" smtClean="0">
                <a:effectLst>
                  <a:outerShdw blurRad="38100" dist="38100" dir="2700000" algn="tl">
                    <a:srgbClr val="000000">
                      <a:alpha val="43137"/>
                    </a:srgbClr>
                  </a:outerShdw>
                </a:effectLst>
                <a:latin typeface="Calibri Light" pitchFamily="34" charset="0"/>
                <a:cs typeface="Calibri Light" pitchFamily="34" charset="0"/>
              </a:rPr>
              <a:t>Χρονική απόσταση χρήσης της γλίστρας μεταξύ των τμημάτων 15-20 λεπτά για αποφυγή συνωστισμού</a:t>
            </a:r>
          </a:p>
          <a:p>
            <a:pPr lvl="0">
              <a:buFont typeface="Arial" pitchFamily="34" charset="0"/>
              <a:buChar char="•"/>
            </a:pPr>
            <a:endParaRPr lang="el-GR" sz="2800" b="1" u="sng" dirty="0" smtClean="0">
              <a:effectLst>
                <a:outerShdw blurRad="38100" dist="38100" dir="2700000" algn="tl">
                  <a:srgbClr val="000000">
                    <a:alpha val="43137"/>
                  </a:srgbClr>
                </a:outerShdw>
              </a:effectLst>
              <a:latin typeface="Calibri Light" pitchFamily="34" charset="0"/>
              <a:cs typeface="Calibri Light" pitchFamily="34" charset="0"/>
            </a:endParaRPr>
          </a:p>
          <a:p>
            <a:pPr lvl="0" algn="just"/>
            <a:endPar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27</a:t>
            </a:fld>
            <a:endParaRPr lang="el-GR" dirty="0"/>
          </a:p>
        </p:txBody>
      </p:sp>
    </p:spTree>
    <p:extLst>
      <p:ext uri="{BB962C8B-B14F-4D97-AF65-F5344CB8AC3E}">
        <p14:creationId xmlns:p14="http://schemas.microsoft.com/office/powerpoint/2010/main" val="21176954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 xmlns:a16="http://schemas.microsoft.com/office/drawing/2014/main" id="{200B3D2B-613A-41BE-987D-E6A1324B456D}"/>
              </a:ext>
            </a:extLst>
          </p:cNvPr>
          <p:cNvSpPr>
            <a:spLocks noGrp="1"/>
          </p:cNvSpPr>
          <p:nvPr>
            <p:ph type="title"/>
          </p:nvPr>
        </p:nvSpPr>
        <p:spPr>
          <a:xfrm>
            <a:off x="1371600" y="0"/>
            <a:ext cx="10097589" cy="1345474"/>
          </a:xfrm>
          <a:solidFill>
            <a:schemeClr val="bg1"/>
          </a:solidFill>
        </p:spPr>
        <p:txBody>
          <a:bodyPr rtlCol="0"/>
          <a:lstStyle/>
          <a:p>
            <a:pPr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4.   ΠΡΟΠΟΝΗΣΗ  ΣΤΗ   ΘΑΛΑΣΣΑ</a:t>
            </a:r>
            <a:b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4.2  ΠΡΟΑΓΩΝΙΣΤΙΚΑ  –  ΑΓΩΝΙΣΤΙΚΑ « στόχος  αποφυγή  συνωστισμού »</a:t>
            </a:r>
            <a:br>
              <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B0F0"/>
                </a:solidFill>
              </a:rPr>
              <a:t> </a:t>
            </a:r>
            <a:r>
              <a:rPr lang="el-GR" sz="6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r>
            <a:br>
              <a:rPr lang="el-GR" sz="6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B0F0"/>
                </a:solidFill>
              </a:rPr>
              <a:t> </a:t>
            </a:r>
            <a:br>
              <a:rPr lang="el-GR" sz="4800" dirty="0" smtClean="0">
                <a:solidFill>
                  <a:srgbClr val="00B0F0"/>
                </a:solidFill>
              </a:rPr>
            </a:br>
            <a:endParaRPr lang="el-GR" sz="4700" dirty="0">
              <a:solidFill>
                <a:srgbClr val="00B0F0"/>
              </a:solidFill>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 xmlns:a16="http://schemas.microsoft.com/office/drawing/2014/main" id="{2972F17A-D965-40B9-8ABB-C634072DBCC0}"/>
              </a:ext>
            </a:extLst>
          </p:cNvPr>
          <p:cNvSpPr>
            <a:spLocks noGrp="1"/>
          </p:cNvSpPr>
          <p:nvPr>
            <p:ph type="body" sz="quarter" idx="13"/>
          </p:nvPr>
        </p:nvSpPr>
        <p:spPr>
          <a:xfrm>
            <a:off x="0" y="1502229"/>
            <a:ext cx="12192001" cy="5721532"/>
          </a:xfrm>
          <a:solidFill>
            <a:srgbClr val="0070C0">
              <a:alpha val="80000"/>
            </a:srgbClr>
          </a:solidFill>
        </p:spPr>
        <p:txBody>
          <a:bodyPr rtlCol="0"/>
          <a:lstStyle/>
          <a:p>
            <a:pPr lvl="0" algn="just">
              <a:buFont typeface="Arial" pitchFamily="34" charset="0"/>
              <a:buChar char="•"/>
            </a:pPr>
            <a:r>
              <a:rPr lang="el-GR" sz="3600" dirty="0" smtClean="0">
                <a:effectLst>
                  <a:outerShdw blurRad="38100" dist="38100" dir="2700000" algn="tl">
                    <a:srgbClr val="000000">
                      <a:alpha val="43137"/>
                    </a:srgbClr>
                  </a:outerShdw>
                </a:effectLst>
                <a:latin typeface="Calibri Light" pitchFamily="34" charset="0"/>
                <a:cs typeface="Calibri Light" pitchFamily="34" charset="0"/>
              </a:rPr>
              <a:t>Μείωση χρόνου προπονήσεως στο μισό</a:t>
            </a:r>
          </a:p>
          <a:p>
            <a:pPr lvl="0" algn="just">
              <a:buFont typeface="Arial" pitchFamily="34" charset="0"/>
              <a:buChar char="•"/>
            </a:pPr>
            <a:r>
              <a:rPr lang="el-GR" sz="3600" dirty="0" smtClean="0">
                <a:effectLst>
                  <a:outerShdw blurRad="38100" dist="38100" dir="2700000" algn="tl">
                    <a:srgbClr val="000000">
                      <a:alpha val="43137"/>
                    </a:srgbClr>
                  </a:outerShdw>
                </a:effectLst>
                <a:latin typeface="Calibri Light" pitchFamily="34" charset="0"/>
                <a:cs typeface="Calibri Light" pitchFamily="34" charset="0"/>
              </a:rPr>
              <a:t>Μείωση του αριθμού των αθλητών στο μισό /τμήμα</a:t>
            </a:r>
          </a:p>
          <a:p>
            <a:pPr lvl="0" algn="just">
              <a:buFont typeface="Arial" pitchFamily="34" charset="0"/>
              <a:buChar char="•"/>
            </a:pPr>
            <a:r>
              <a:rPr lang="el-GR" sz="3600" dirty="0" smtClean="0">
                <a:effectLst>
                  <a:outerShdw blurRad="38100" dist="38100" dir="2700000" algn="tl">
                    <a:srgbClr val="000000">
                      <a:alpha val="43137"/>
                    </a:srgbClr>
                  </a:outerShdw>
                </a:effectLst>
                <a:latin typeface="Calibri Light" pitchFamily="34" charset="0"/>
                <a:cs typeface="Calibri Light" pitchFamily="34" charset="0"/>
              </a:rPr>
              <a:t>Αναλογία  </a:t>
            </a:r>
            <a:r>
              <a:rPr lang="el-GR" sz="3600" dirty="0" err="1">
                <a:effectLst>
                  <a:outerShdw blurRad="38100" dist="38100" dir="2700000" algn="tl">
                    <a:srgbClr val="000000">
                      <a:alpha val="43137"/>
                    </a:srgbClr>
                  </a:outerShdw>
                </a:effectLst>
                <a:latin typeface="Calibri Light" pitchFamily="34" charset="0"/>
                <a:cs typeface="Calibri Light" pitchFamily="34" charset="0"/>
              </a:rPr>
              <a:t>αθλητήςή</a:t>
            </a:r>
            <a:r>
              <a:rPr lang="el-GR" sz="3600" dirty="0">
                <a:effectLst>
                  <a:outerShdw blurRad="38100" dist="38100" dir="2700000" algn="tl">
                    <a:srgbClr val="000000">
                      <a:alpha val="43137"/>
                    </a:srgbClr>
                  </a:outerShdw>
                </a:effectLst>
                <a:latin typeface="Calibri Light" pitchFamily="34" charset="0"/>
                <a:cs typeface="Calibri Light" pitchFamily="34" charset="0"/>
              </a:rPr>
              <a:t> πλήρωμα 2 (</a:t>
            </a:r>
            <a:r>
              <a:rPr lang="en-US" sz="3600" dirty="0">
                <a:effectLst>
                  <a:outerShdw blurRad="38100" dist="38100" dir="2700000" algn="tl">
                    <a:srgbClr val="000000">
                      <a:alpha val="43137"/>
                    </a:srgbClr>
                  </a:outerShdw>
                </a:effectLst>
                <a:latin typeface="Calibri Light" pitchFamily="34" charset="0"/>
                <a:cs typeface="Calibri Light" pitchFamily="34" charset="0"/>
              </a:rPr>
              <a:t>max)</a:t>
            </a:r>
            <a:r>
              <a:rPr lang="el-GR" sz="3600" dirty="0">
                <a:effectLst>
                  <a:outerShdw blurRad="38100" dist="38100" dir="2700000" algn="tl">
                    <a:srgbClr val="000000">
                      <a:alpha val="43137"/>
                    </a:srgbClr>
                  </a:outerShdw>
                </a:effectLst>
                <a:latin typeface="Calibri Light" pitchFamily="34" charset="0"/>
                <a:cs typeface="Calibri Light" pitchFamily="34" charset="0"/>
              </a:rPr>
              <a:t>ατόμων</a:t>
            </a:r>
            <a:r>
              <a:rPr lang="en-US" sz="3600" dirty="0" smtClean="0">
                <a:effectLst>
                  <a:outerShdw blurRad="38100" dist="38100" dir="2700000" algn="tl">
                    <a:srgbClr val="000000">
                      <a:alpha val="43137"/>
                    </a:srgbClr>
                  </a:outerShdw>
                </a:effectLst>
                <a:latin typeface="Calibri Light" pitchFamily="34" charset="0"/>
                <a:cs typeface="Calibri Light" pitchFamily="34" charset="0"/>
              </a:rPr>
              <a:t> </a:t>
            </a:r>
            <a:r>
              <a:rPr lang="el-GR" sz="3600">
                <a:effectLst>
                  <a:outerShdw blurRad="38100" dist="38100" dir="2700000" algn="tl">
                    <a:srgbClr val="000000">
                      <a:alpha val="43137"/>
                    </a:srgbClr>
                  </a:outerShdw>
                </a:effectLst>
                <a:latin typeface="Calibri Light" pitchFamily="34" charset="0"/>
                <a:cs typeface="Calibri Light" pitchFamily="34" charset="0"/>
              </a:rPr>
              <a:t>σε όσα σκάφη προβλέπεται /</a:t>
            </a:r>
            <a:r>
              <a:rPr lang="el-GR" sz="3600" dirty="0" smtClean="0">
                <a:effectLst>
                  <a:outerShdw blurRad="38100" dist="38100" dir="2700000" algn="tl">
                    <a:srgbClr val="000000">
                      <a:alpha val="43137"/>
                    </a:srgbClr>
                  </a:outerShdw>
                </a:effectLst>
                <a:latin typeface="Calibri Light" pitchFamily="34" charset="0"/>
                <a:cs typeface="Calibri Light" pitchFamily="34" charset="0"/>
              </a:rPr>
              <a:t>σκάφος = 1/1</a:t>
            </a:r>
          </a:p>
          <a:p>
            <a:pPr lvl="0" algn="just">
              <a:buFont typeface="Arial" pitchFamily="34" charset="0"/>
              <a:buChar char="•"/>
            </a:pPr>
            <a:r>
              <a:rPr lang="el-GR" sz="3600" dirty="0" smtClean="0">
                <a:effectLst>
                  <a:outerShdw blurRad="38100" dist="38100" dir="2700000" algn="tl">
                    <a:srgbClr val="000000">
                      <a:alpha val="43137"/>
                    </a:srgbClr>
                  </a:outerShdw>
                </a:effectLst>
                <a:latin typeface="Calibri Light" pitchFamily="34" charset="0"/>
                <a:cs typeface="Calibri Light" pitchFamily="34" charset="0"/>
              </a:rPr>
              <a:t>Κανένας αθλητής σε φουσκωτό</a:t>
            </a:r>
          </a:p>
          <a:p>
            <a:pPr lvl="0" algn="just">
              <a:buFont typeface="Arial" pitchFamily="34" charset="0"/>
              <a:buChar char="•"/>
            </a:pPr>
            <a:r>
              <a:rPr lang="el-GR" sz="3600" dirty="0" smtClean="0">
                <a:effectLst>
                  <a:outerShdw blurRad="38100" dist="38100" dir="2700000" algn="tl">
                    <a:srgbClr val="000000">
                      <a:alpha val="43137"/>
                    </a:srgbClr>
                  </a:outerShdw>
                </a:effectLst>
                <a:latin typeface="Calibri Light" pitchFamily="34" charset="0"/>
                <a:cs typeface="Calibri Light" pitchFamily="34" charset="0"/>
              </a:rPr>
              <a:t>Μετά την ολοκλήρωση της προετοιμασίας των σκαφών και τηρουμένων των αποστάσεων θα πέφτουν στο νερό ανά ζεύγη, τηρώντας τις αποστάσεις </a:t>
            </a:r>
          </a:p>
          <a:p>
            <a:pPr lvl="0" algn="just">
              <a:buFont typeface="Arial" pitchFamily="34" charset="0"/>
              <a:buChar char="•"/>
            </a:pPr>
            <a:r>
              <a:rPr lang="el-GR" sz="3600" dirty="0" smtClean="0">
                <a:effectLst>
                  <a:outerShdw blurRad="38100" dist="38100" dir="2700000" algn="tl">
                    <a:srgbClr val="000000">
                      <a:alpha val="43137"/>
                    </a:srgbClr>
                  </a:outerShdw>
                </a:effectLst>
                <a:latin typeface="Calibri Light" pitchFamily="34" charset="0"/>
                <a:cs typeface="Calibri Light" pitchFamily="34" charset="0"/>
              </a:rPr>
              <a:t>Απόσταση στη γλίστρα μεταξύ των τμημάτων 15-20 λεπτά για αποφυγή συνωστισμού</a:t>
            </a:r>
          </a:p>
          <a:p>
            <a:pPr lvl="0" algn="just"/>
            <a:endPar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28</a:t>
            </a:fld>
            <a:endParaRPr lang="el-GR" dirty="0"/>
          </a:p>
        </p:txBody>
      </p:sp>
    </p:spTree>
    <p:extLst>
      <p:ext uri="{BB962C8B-B14F-4D97-AF65-F5344CB8AC3E}">
        <p14:creationId xmlns:p14="http://schemas.microsoft.com/office/powerpoint/2010/main" val="21176954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 xmlns:a16="http://schemas.microsoft.com/office/drawing/2014/main" id="{200B3D2B-613A-41BE-987D-E6A1324B456D}"/>
              </a:ext>
            </a:extLst>
          </p:cNvPr>
          <p:cNvSpPr>
            <a:spLocks noGrp="1"/>
          </p:cNvSpPr>
          <p:nvPr>
            <p:ph type="title"/>
          </p:nvPr>
        </p:nvSpPr>
        <p:spPr>
          <a:xfrm>
            <a:off x="1371600" y="0"/>
            <a:ext cx="10097589" cy="1345474"/>
          </a:xfrm>
          <a:solidFill>
            <a:srgbClr val="0070C0"/>
          </a:solidFill>
        </p:spPr>
        <p:txBody>
          <a:bodyPr rtlCol="0"/>
          <a:lstStyle/>
          <a:p>
            <a:pPr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60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5.   </a:t>
            </a:r>
            <a:r>
              <a:rPr lang="el-GR" sz="6000" u="sng"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ΦΥΛΑΞΗ      ΣΚΑΦΩΝ</a:t>
            </a:r>
            <a:r>
              <a:rPr lang="el-GR" sz="60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60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t>
            </a:r>
            <a:b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B0F0"/>
                </a:solidFill>
              </a:rPr>
              <a:t> </a:t>
            </a:r>
            <a:r>
              <a:rPr lang="el-GR" sz="6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r>
            <a:br>
              <a:rPr lang="el-GR" sz="6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B0F0"/>
                </a:solidFill>
              </a:rPr>
              <a:t> </a:t>
            </a:r>
            <a:br>
              <a:rPr lang="el-GR" sz="4800" dirty="0" smtClean="0">
                <a:solidFill>
                  <a:srgbClr val="00B0F0"/>
                </a:solidFill>
              </a:rPr>
            </a:br>
            <a:endParaRPr lang="el-GR" sz="4700" dirty="0">
              <a:solidFill>
                <a:srgbClr val="00B0F0"/>
              </a:solidFill>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 xmlns:a16="http://schemas.microsoft.com/office/drawing/2014/main" id="{2972F17A-D965-40B9-8ABB-C634072DBCC0}"/>
              </a:ext>
            </a:extLst>
          </p:cNvPr>
          <p:cNvSpPr>
            <a:spLocks noGrp="1"/>
          </p:cNvSpPr>
          <p:nvPr>
            <p:ph type="body" sz="quarter" idx="13"/>
          </p:nvPr>
        </p:nvSpPr>
        <p:spPr>
          <a:xfrm>
            <a:off x="0" y="1502229"/>
            <a:ext cx="12192001" cy="5721532"/>
          </a:xfrm>
          <a:solidFill>
            <a:schemeClr val="bg1">
              <a:alpha val="80000"/>
            </a:schemeClr>
          </a:solidFill>
        </p:spPr>
        <p:txBody>
          <a:bodyPr rtlCol="0"/>
          <a:lstStyle/>
          <a:p>
            <a:pPr lvl="0" algn="just">
              <a:buFont typeface="Arial" pitchFamily="34" charset="0"/>
              <a:buChar char="•"/>
            </a:pPr>
            <a:endParaRPr lang="el-GR" sz="36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lgn="just">
              <a:buFont typeface="Arial" pitchFamily="34" charset="0"/>
              <a:buChar char="•"/>
            </a:pPr>
            <a:r>
              <a:rPr lang="el-GR" sz="32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Πλύσιμο κάθε σκάφους ξεχωριστά, αναμονή του επόμενου σε απόσταση τουλάχιστον 2 μέτρων</a:t>
            </a:r>
          </a:p>
          <a:p>
            <a:pPr lvl="0" algn="just"/>
            <a:endParaRPr lang="el-GR" sz="32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lgn="just">
              <a:buFont typeface="Arial" pitchFamily="34" charset="0"/>
              <a:buChar char="•"/>
            </a:pPr>
            <a:r>
              <a:rPr lang="el-GR" sz="32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Αντίστροφα με την προετοιμασία </a:t>
            </a:r>
          </a:p>
          <a:p>
            <a:pPr lvl="0" algn="just">
              <a:buFont typeface="Arial" pitchFamily="34" charset="0"/>
              <a:buChar char="•"/>
            </a:pPr>
            <a:endParaRPr lang="el-GR" sz="32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lgn="just">
              <a:buFont typeface="Arial" pitchFamily="34" charset="0"/>
              <a:buChar char="•"/>
            </a:pPr>
            <a:r>
              <a:rPr lang="el-GR" sz="32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Απολύμανση κοινόχρηστου εξοπλισμού ΜΕ ΑΤΜΟ </a:t>
            </a:r>
          </a:p>
          <a:p>
            <a:pPr lvl="0" algn="just"/>
            <a:endParaRPr lang="el-GR" sz="32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lgn="just">
              <a:buFont typeface="Arial" pitchFamily="34" charset="0"/>
              <a:buChar char="•"/>
            </a:pPr>
            <a:r>
              <a:rPr lang="el-GR" sz="32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Αποχώρηση άμεσα από τον Όμιλο</a:t>
            </a:r>
          </a:p>
          <a:p>
            <a:pPr lvl="0" algn="just"/>
            <a:endParaRPr lang="el-GR" sz="32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29</a:t>
            </a:fld>
            <a:endParaRPr lang="el-GR" dirty="0"/>
          </a:p>
        </p:txBody>
      </p:sp>
    </p:spTree>
    <p:extLst>
      <p:ext uri="{BB962C8B-B14F-4D97-AF65-F5344CB8AC3E}">
        <p14:creationId xmlns:p14="http://schemas.microsoft.com/office/powerpoint/2010/main" val="2117695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Θέση εικόνας 8" descr="Χειρισμός κινητού τηλεφώνου με αφή">
            <a:extLst>
              <a:ext uri="{FF2B5EF4-FFF2-40B4-BE49-F238E27FC236}">
                <a16:creationId xmlns="" xmlns:a16="http://schemas.microsoft.com/office/drawing/2014/main" id="{A9A75888-22E3-1D43-9112-DA02186070B5}"/>
              </a:ext>
            </a:extLst>
          </p:cNvPr>
          <p:cNvPicPr>
            <a:picLocks noGrp="1" noChangeAspect="1"/>
          </p:cNvPicPr>
          <p:nvPr>
            <p:ph type="pic" sz="quarter" idx="14"/>
          </p:nvPr>
        </p:nvPicPr>
        <p:blipFill>
          <a:blip r:embed="rId3"/>
          <a:srcRect l="23087" r="23087"/>
          <a:stretch>
            <a:fillRect/>
          </a:stretch>
        </p:blipFill>
        <p:spPr>
          <a:xfrm>
            <a:off x="0" y="1"/>
            <a:ext cx="6096000" cy="6858000"/>
          </a:xfrm>
        </p:spPr>
      </p:pic>
      <p:sp>
        <p:nvSpPr>
          <p:cNvPr id="20" name="Ορθογώνιο 19" descr="Μπλοκ επισήμανσης">
            <a:extLst>
              <a:ext uri="{FF2B5EF4-FFF2-40B4-BE49-F238E27FC236}">
                <a16:creationId xmlns="" xmlns:a16="http://schemas.microsoft.com/office/drawing/2014/main" id="{EFA08948-2B6F-46B1-9D2D-8D7B2B3FBD56}"/>
              </a:ext>
              <a:ext uri="{C183D7F6-B498-43B3-948B-1728B52AA6E4}">
                <adec:decorative xmlns:adec="http://schemas.microsoft.com/office/drawing/2017/decorative" xmlns="" val="1"/>
              </a:ext>
            </a:extLst>
          </p:cNvPr>
          <p:cNvSpPr/>
          <p:nvPr/>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2" name="Τίτλος 1">
            <a:extLst>
              <a:ext uri="{FF2B5EF4-FFF2-40B4-BE49-F238E27FC236}">
                <a16:creationId xmlns="" xmlns:a16="http://schemas.microsoft.com/office/drawing/2014/main" id="{3560F281-4FF6-4617-A809-AC9C15ECF18A}"/>
              </a:ext>
            </a:extLst>
          </p:cNvPr>
          <p:cNvSpPr>
            <a:spLocks noGrp="1"/>
          </p:cNvSpPr>
          <p:nvPr>
            <p:ph type="title"/>
          </p:nvPr>
        </p:nvSpPr>
        <p:spPr>
          <a:xfrm>
            <a:off x="4271554" y="182881"/>
            <a:ext cx="7685314" cy="2116182"/>
          </a:xfrm>
        </p:spPr>
        <p:txBody>
          <a:bodyPr rtlCol="0"/>
          <a:lstStyle/>
          <a:p>
            <a:r>
              <a:rPr lang="el-GR" sz="6000" dirty="0" smtClean="0">
                <a:solidFill>
                  <a:schemeClr val="accent5">
                    <a:lumMod val="50000"/>
                    <a:lumOff val="50000"/>
                  </a:schemeClr>
                </a:solidFill>
              </a:rPr>
              <a:t>Δραστηριότητες που αφορούν:</a:t>
            </a:r>
            <a:endParaRPr lang="el-GR" sz="6000" dirty="0">
              <a:solidFill>
                <a:schemeClr val="accent5">
                  <a:lumMod val="50000"/>
                  <a:lumOff val="50000"/>
                </a:schemeClr>
              </a:solidFill>
            </a:endParaRPr>
          </a:p>
        </p:txBody>
      </p:sp>
      <p:sp>
        <p:nvSpPr>
          <p:cNvPr id="4" name="Θέση περιεχομένου 3">
            <a:extLst>
              <a:ext uri="{FF2B5EF4-FFF2-40B4-BE49-F238E27FC236}">
                <a16:creationId xmlns="" xmlns:a16="http://schemas.microsoft.com/office/drawing/2014/main" id="{D355C61F-C8F1-4977-8E1F-F16C0D9EA88C}"/>
              </a:ext>
            </a:extLst>
          </p:cNvPr>
          <p:cNvSpPr>
            <a:spLocks noGrp="1"/>
          </p:cNvSpPr>
          <p:nvPr>
            <p:ph sz="half" idx="1"/>
          </p:nvPr>
        </p:nvSpPr>
        <p:spPr>
          <a:xfrm>
            <a:off x="6327189" y="3162757"/>
            <a:ext cx="5472000" cy="3198854"/>
          </a:xfrm>
        </p:spPr>
        <p:txBody>
          <a:bodyPr rtlCol="0"/>
          <a:lstStyle/>
          <a:p>
            <a:pPr lvl="0"/>
            <a:r>
              <a:rPr lang="el-GR" sz="7200" b="1" dirty="0" smtClean="0">
                <a:solidFill>
                  <a:schemeClr val="accent5">
                    <a:lumMod val="50000"/>
                    <a:lumOff val="50000"/>
                  </a:schemeClr>
                </a:solidFill>
                <a:effectLst>
                  <a:outerShdw blurRad="38100" dist="38100" dir="2700000" algn="tl">
                    <a:srgbClr val="000000">
                      <a:alpha val="43137"/>
                    </a:srgbClr>
                  </a:outerShdw>
                </a:effectLst>
                <a:latin typeface="Calibri Light" pitchFamily="34" charset="0"/>
                <a:cs typeface="Calibri Light" pitchFamily="34" charset="0"/>
              </a:rPr>
              <a:t>ΔΙΟΙΚΗΤΙΚΕΣ</a:t>
            </a:r>
          </a:p>
          <a:p>
            <a:pPr lvl="0"/>
            <a:endParaRPr lang="el-GR" sz="7200" b="1" dirty="0" smtClean="0">
              <a:solidFill>
                <a:schemeClr val="accent5">
                  <a:lumMod val="50000"/>
                  <a:lumOff val="50000"/>
                </a:schemeClr>
              </a:solidFill>
              <a:effectLst>
                <a:outerShdw blurRad="38100" dist="38100" dir="2700000" algn="tl">
                  <a:srgbClr val="000000">
                    <a:alpha val="43137"/>
                  </a:srgbClr>
                </a:outerShdw>
              </a:effectLst>
              <a:latin typeface="Calibri Light" pitchFamily="34" charset="0"/>
              <a:cs typeface="Calibri Light" pitchFamily="34" charset="0"/>
            </a:endParaRPr>
          </a:p>
          <a:p>
            <a:pPr lvl="0"/>
            <a:r>
              <a:rPr lang="el-GR" sz="7200" b="1" dirty="0" smtClean="0">
                <a:solidFill>
                  <a:schemeClr val="accent5">
                    <a:lumMod val="50000"/>
                    <a:lumOff val="50000"/>
                  </a:schemeClr>
                </a:solidFill>
                <a:effectLst>
                  <a:outerShdw blurRad="38100" dist="38100" dir="2700000" algn="tl">
                    <a:srgbClr val="000000">
                      <a:alpha val="43137"/>
                    </a:srgbClr>
                  </a:outerShdw>
                </a:effectLst>
                <a:latin typeface="Calibri Light" pitchFamily="34" charset="0"/>
                <a:cs typeface="Calibri Light" pitchFamily="34" charset="0"/>
              </a:rPr>
              <a:t>ΑΘΛΗΤΙΚΕΣ</a:t>
            </a:r>
            <a:endParaRPr lang="el-GR" sz="7200" b="1" dirty="0">
              <a:solidFill>
                <a:schemeClr val="accent5">
                  <a:lumMod val="50000"/>
                  <a:lumOff val="50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Tree>
    <p:extLst>
      <p:ext uri="{BB962C8B-B14F-4D97-AF65-F5344CB8AC3E}">
        <p14:creationId xmlns:p14="http://schemas.microsoft.com/office/powerpoint/2010/main" val="7220987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 xmlns:a16="http://schemas.microsoft.com/office/drawing/2014/main" id="{200B3D2B-613A-41BE-987D-E6A1324B456D}"/>
              </a:ext>
            </a:extLst>
          </p:cNvPr>
          <p:cNvSpPr>
            <a:spLocks noGrp="1"/>
          </p:cNvSpPr>
          <p:nvPr>
            <p:ph type="title"/>
          </p:nvPr>
        </p:nvSpPr>
        <p:spPr>
          <a:xfrm>
            <a:off x="1371600" y="0"/>
            <a:ext cx="10097589" cy="1345474"/>
          </a:xfrm>
          <a:solidFill>
            <a:schemeClr val="bg1"/>
          </a:solidFill>
        </p:spPr>
        <p:txBody>
          <a:bodyPr rtlCol="0"/>
          <a:lstStyle/>
          <a:p>
            <a:pPr lvl="0"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6.  ΤΟΥΑΛΕΤΕΣ  </a:t>
            </a:r>
            <a:r>
              <a:rPr lang="el-GR" sz="32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μόνο  σε  μεγάλη  ανάγκη )  </a:t>
            </a:r>
            <a:r>
              <a:rPr lang="el-GR"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ΑΠΟΧΩΡΗΣΗ </a:t>
            </a:r>
            <a:r>
              <a:rPr lang="el-GR" sz="4800" dirty="0" smtClean="0">
                <a:effectLst>
                  <a:outerShdw blurRad="38100" dist="38100" dir="2700000" algn="tl">
                    <a:srgbClr val="000000">
                      <a:alpha val="43137"/>
                    </a:srgbClr>
                  </a:outerShdw>
                </a:effectLst>
              </a:rPr>
              <a:t/>
            </a:r>
            <a:br>
              <a:rPr lang="el-GR" sz="4800" dirty="0" smtClean="0">
                <a:effectLst>
                  <a:outerShdw blurRad="38100" dist="38100" dir="2700000" algn="tl">
                    <a:srgbClr val="000000">
                      <a:alpha val="43137"/>
                    </a:srgbClr>
                  </a:outerShdw>
                </a:effectLst>
              </a:rPr>
            </a:br>
            <a: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t>
            </a:r>
            <a:b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B0F0"/>
                </a:solidFill>
              </a:rPr>
              <a:t> </a:t>
            </a:r>
            <a:r>
              <a:rPr lang="el-GR" sz="6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r>
            <a:br>
              <a:rPr lang="el-GR" sz="6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B0F0"/>
                </a:solidFill>
              </a:rPr>
              <a:t> </a:t>
            </a:r>
            <a:br>
              <a:rPr lang="el-GR" sz="4800" dirty="0" smtClean="0">
                <a:solidFill>
                  <a:srgbClr val="00B0F0"/>
                </a:solidFill>
              </a:rPr>
            </a:br>
            <a:endParaRPr lang="el-GR" sz="4700" dirty="0">
              <a:solidFill>
                <a:srgbClr val="00B0F0"/>
              </a:solidFill>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 xmlns:a16="http://schemas.microsoft.com/office/drawing/2014/main" id="{2972F17A-D965-40B9-8ABB-C634072DBCC0}"/>
              </a:ext>
            </a:extLst>
          </p:cNvPr>
          <p:cNvSpPr>
            <a:spLocks noGrp="1"/>
          </p:cNvSpPr>
          <p:nvPr>
            <p:ph type="body" sz="quarter" idx="13"/>
          </p:nvPr>
        </p:nvSpPr>
        <p:spPr>
          <a:xfrm>
            <a:off x="0" y="1502229"/>
            <a:ext cx="12192001" cy="5721532"/>
          </a:xfrm>
          <a:solidFill>
            <a:srgbClr val="0070C0">
              <a:alpha val="80000"/>
            </a:srgbClr>
          </a:solidFill>
        </p:spPr>
        <p:txBody>
          <a:bodyPr rtlCol="0"/>
          <a:lstStyle/>
          <a:p>
            <a:pPr lvl="0">
              <a:buFont typeface="Arial" pitchFamily="34" charset="0"/>
              <a:buChar char="•"/>
            </a:pPr>
            <a:r>
              <a:rPr lang="el-GR" sz="3600" dirty="0" smtClean="0">
                <a:effectLst>
                  <a:outerShdw blurRad="38100" dist="38100" dir="2700000" algn="tl">
                    <a:srgbClr val="000000">
                      <a:alpha val="43137"/>
                    </a:srgbClr>
                  </a:outerShdw>
                </a:effectLst>
                <a:latin typeface="Calibri Light" pitchFamily="34" charset="0"/>
                <a:cs typeface="Calibri Light" pitchFamily="34" charset="0"/>
              </a:rPr>
              <a:t>Αντισηπτικό διάλυμα στην είσοδο των τουαλετών και χρήση του για κάθε αθλητή πριν την είσοδο σε αυτά.</a:t>
            </a:r>
          </a:p>
          <a:p>
            <a:pPr lvl="0">
              <a:buFont typeface="Arial" pitchFamily="34" charset="0"/>
              <a:buChar char="•"/>
            </a:pPr>
            <a:endParaRPr lang="el-GR" sz="3600" dirty="0" smtClean="0">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3600" dirty="0" smtClean="0">
                <a:effectLst>
                  <a:outerShdw blurRad="38100" dist="38100" dir="2700000" algn="tl">
                    <a:srgbClr val="000000">
                      <a:alpha val="43137"/>
                    </a:srgbClr>
                  </a:outerShdw>
                </a:effectLst>
                <a:latin typeface="Calibri Light" pitchFamily="34" charset="0"/>
                <a:cs typeface="Calibri Light" pitchFamily="34" charset="0"/>
              </a:rPr>
              <a:t>Αποδυτήρια ΚΛΕΙΣΤΑ</a:t>
            </a:r>
          </a:p>
          <a:p>
            <a:pPr lvl="0">
              <a:buFont typeface="Arial" pitchFamily="34" charset="0"/>
              <a:buChar char="•"/>
            </a:pPr>
            <a:endParaRPr lang="el-GR" sz="3600" dirty="0" smtClean="0">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3600" dirty="0" smtClean="0">
                <a:effectLst>
                  <a:outerShdw blurRad="38100" dist="38100" dir="2700000" algn="tl">
                    <a:srgbClr val="000000">
                      <a:alpha val="43137"/>
                    </a:srgbClr>
                  </a:outerShdw>
                </a:effectLst>
                <a:latin typeface="Calibri Light" pitchFamily="34" charset="0"/>
                <a:cs typeface="Calibri Light" pitchFamily="34" charset="0"/>
              </a:rPr>
              <a:t>Είσοδος  σε αναλογία 4</a:t>
            </a:r>
            <a:r>
              <a:rPr lang="en-US" sz="3600" dirty="0" smtClean="0">
                <a:effectLst>
                  <a:outerShdw blurRad="38100" dist="38100" dir="2700000" algn="tl">
                    <a:srgbClr val="000000">
                      <a:alpha val="43137"/>
                    </a:srgbClr>
                  </a:outerShdw>
                </a:effectLst>
                <a:latin typeface="Calibri Light" pitchFamily="34" charset="0"/>
                <a:cs typeface="Calibri Light" pitchFamily="34" charset="0"/>
              </a:rPr>
              <a:t>m</a:t>
            </a:r>
            <a:r>
              <a:rPr lang="el-GR" sz="3600" dirty="0" smtClean="0">
                <a:effectLst>
                  <a:outerShdw blurRad="38100" dist="38100" dir="2700000" algn="tl">
                    <a:srgbClr val="000000">
                      <a:alpha val="43137"/>
                    </a:srgbClr>
                  </a:outerShdw>
                </a:effectLst>
                <a:latin typeface="Calibri Light" pitchFamily="34" charset="0"/>
                <a:cs typeface="Calibri Light" pitchFamily="34" charset="0"/>
              </a:rPr>
              <a:t>²/αθλητή, με χρήση μάσκας.</a:t>
            </a:r>
          </a:p>
          <a:p>
            <a:pPr lvl="0">
              <a:buFont typeface="Arial" pitchFamily="34" charset="0"/>
              <a:buChar char="•"/>
            </a:pPr>
            <a:endParaRPr lang="el-GR" sz="3600" dirty="0" smtClean="0">
              <a:effectLst>
                <a:outerShdw blurRad="38100" dist="38100" dir="2700000" algn="tl">
                  <a:srgbClr val="000000">
                    <a:alpha val="43137"/>
                  </a:srgbClr>
                </a:outerShdw>
              </a:effectLst>
              <a:latin typeface="Calibri Light" pitchFamily="34" charset="0"/>
              <a:cs typeface="Calibri Light" pitchFamily="34" charset="0"/>
            </a:endParaRPr>
          </a:p>
          <a:p>
            <a:pPr lvl="0" algn="just">
              <a:buFont typeface="Arial" pitchFamily="34" charset="0"/>
              <a:buChar char="•"/>
            </a:pPr>
            <a:endParaRPr lang="el-GR" sz="3600" dirty="0" smtClean="0">
              <a:effectLst>
                <a:outerShdw blurRad="38100" dist="38100" dir="2700000" algn="tl">
                  <a:srgbClr val="000000">
                    <a:alpha val="43137"/>
                  </a:srgbClr>
                </a:outerShdw>
              </a:effectLst>
              <a:latin typeface="Calibri Light" pitchFamily="34" charset="0"/>
              <a:cs typeface="Calibri Light" pitchFamily="34" charset="0"/>
            </a:endParaRPr>
          </a:p>
          <a:p>
            <a:pPr lvl="0" algn="just"/>
            <a:endPar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30</a:t>
            </a:fld>
            <a:endParaRPr lang="el-GR" dirty="0"/>
          </a:p>
        </p:txBody>
      </p:sp>
    </p:spTree>
    <p:extLst>
      <p:ext uri="{BB962C8B-B14F-4D97-AF65-F5344CB8AC3E}">
        <p14:creationId xmlns:p14="http://schemas.microsoft.com/office/powerpoint/2010/main" val="21176954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 xmlns:a16="http://schemas.microsoft.com/office/drawing/2014/main" id="{200B3D2B-613A-41BE-987D-E6A1324B456D}"/>
              </a:ext>
            </a:extLst>
          </p:cNvPr>
          <p:cNvSpPr>
            <a:spLocks noGrp="1"/>
          </p:cNvSpPr>
          <p:nvPr>
            <p:ph type="title"/>
          </p:nvPr>
        </p:nvSpPr>
        <p:spPr>
          <a:xfrm>
            <a:off x="1371600" y="0"/>
            <a:ext cx="10097589" cy="1345474"/>
          </a:xfrm>
          <a:solidFill>
            <a:schemeClr val="bg1"/>
          </a:solidFill>
        </p:spPr>
        <p:txBody>
          <a:bodyPr rtlCol="0"/>
          <a:lstStyle/>
          <a:p>
            <a:pPr lvl="0"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6.  ΤΟΥΑΛΕΤΕΣ  </a:t>
            </a:r>
            <a:r>
              <a:rPr lang="el-GR" sz="32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μόνο  σε  μεγάλη  ανάγκη )  </a:t>
            </a:r>
            <a:r>
              <a:rPr lang="el-GR"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ΑΠΟΧΩΡΗΣΗ </a:t>
            </a:r>
            <a:r>
              <a:rPr lang="el-GR" sz="4800" dirty="0" smtClean="0">
                <a:effectLst>
                  <a:outerShdw blurRad="38100" dist="38100" dir="2700000" algn="tl">
                    <a:srgbClr val="000000">
                      <a:alpha val="43137"/>
                    </a:srgbClr>
                  </a:outerShdw>
                </a:effectLst>
              </a:rPr>
              <a:t/>
            </a:r>
            <a:br>
              <a:rPr lang="el-GR" sz="4800" dirty="0" smtClean="0">
                <a:effectLst>
                  <a:outerShdw blurRad="38100" dist="38100" dir="2700000" algn="tl">
                    <a:srgbClr val="000000">
                      <a:alpha val="43137"/>
                    </a:srgbClr>
                  </a:outerShdw>
                </a:effectLst>
              </a:rPr>
            </a:br>
            <a: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t>
            </a:r>
            <a:b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B0F0"/>
                </a:solidFill>
              </a:rPr>
              <a:t> </a:t>
            </a:r>
            <a:r>
              <a:rPr lang="el-GR" sz="6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r>
            <a:br>
              <a:rPr lang="el-GR" sz="6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B0F0"/>
                </a:solidFill>
              </a:rPr>
              <a:t> </a:t>
            </a:r>
            <a:br>
              <a:rPr lang="el-GR" sz="4800" dirty="0" smtClean="0">
                <a:solidFill>
                  <a:srgbClr val="00B0F0"/>
                </a:solidFill>
              </a:rPr>
            </a:br>
            <a:endParaRPr lang="el-GR" sz="4700" dirty="0">
              <a:solidFill>
                <a:srgbClr val="00B0F0"/>
              </a:solidFill>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 xmlns:a16="http://schemas.microsoft.com/office/drawing/2014/main" id="{2972F17A-D965-40B9-8ABB-C634072DBCC0}"/>
              </a:ext>
            </a:extLst>
          </p:cNvPr>
          <p:cNvSpPr>
            <a:spLocks noGrp="1"/>
          </p:cNvSpPr>
          <p:nvPr>
            <p:ph type="body" sz="quarter" idx="13"/>
          </p:nvPr>
        </p:nvSpPr>
        <p:spPr>
          <a:xfrm>
            <a:off x="0" y="1502229"/>
            <a:ext cx="12192001" cy="5355771"/>
          </a:xfrm>
          <a:solidFill>
            <a:srgbClr val="0070C0">
              <a:alpha val="80000"/>
            </a:srgbClr>
          </a:solidFill>
        </p:spPr>
        <p:txBody>
          <a:bodyPr rtlCol="0"/>
          <a:lstStyle/>
          <a:p>
            <a:pPr lvl="0"/>
            <a:endParaRPr lang="el-GR" sz="2800" dirty="0" smtClean="0">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3200" dirty="0" smtClean="0">
                <a:effectLst>
                  <a:outerShdw blurRad="38100" dist="38100" dir="2700000" algn="tl">
                    <a:srgbClr val="000000">
                      <a:alpha val="43137"/>
                    </a:srgbClr>
                  </a:outerShdw>
                </a:effectLst>
                <a:latin typeface="Calibri Light" pitchFamily="34" charset="0"/>
                <a:cs typeface="Calibri Light" pitchFamily="34" charset="0"/>
              </a:rPr>
              <a:t>Αλλαγή ρούχων και τοποθέτηση τους σε σακούλες κάθε βρεγμένης φορεσιάς ξεχωριστά και κατόπιν στο σακίδιο του αθλητή</a:t>
            </a:r>
          </a:p>
          <a:p>
            <a:pPr lvl="0">
              <a:buFont typeface="Arial" pitchFamily="34" charset="0"/>
              <a:buChar char="•"/>
            </a:pPr>
            <a:endParaRPr lang="el-GR" sz="3200" dirty="0" smtClean="0">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3200" dirty="0" smtClean="0">
                <a:effectLst>
                  <a:outerShdw blurRad="38100" dist="38100" dir="2700000" algn="tl">
                    <a:srgbClr val="000000">
                      <a:alpha val="43137"/>
                    </a:srgbClr>
                  </a:outerShdw>
                </a:effectLst>
                <a:latin typeface="Calibri Light" pitchFamily="34" charset="0"/>
                <a:cs typeface="Calibri Light" pitchFamily="34" charset="0"/>
              </a:rPr>
              <a:t>Πλύσιμο χεριών μετά την χρήση τουαλέτας και πριν την έξοδο, από αυτή, φορώντας τη μάσκα</a:t>
            </a:r>
          </a:p>
          <a:p>
            <a:pPr lvl="0"/>
            <a:endParaRPr lang="el-GR" sz="3200" dirty="0" smtClean="0">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3200" dirty="0" smtClean="0">
                <a:effectLst>
                  <a:outerShdw blurRad="38100" dist="38100" dir="2700000" algn="tl">
                    <a:srgbClr val="000000">
                      <a:alpha val="43137"/>
                    </a:srgbClr>
                  </a:outerShdw>
                </a:effectLst>
                <a:latin typeface="Calibri Light" pitchFamily="34" charset="0"/>
                <a:cs typeface="Calibri Light" pitchFamily="34" charset="0"/>
              </a:rPr>
              <a:t>Χρήση αντισηπτικού διαλύματος μετά την έξοδο από τις τουαλέτες και ψεκασμός με απολυμαντικό διάλυμα του σακιδίου του</a:t>
            </a:r>
          </a:p>
          <a:p>
            <a:pPr lvl="0" algn="just">
              <a:buFont typeface="Arial" pitchFamily="34" charset="0"/>
              <a:buChar char="•"/>
            </a:pPr>
            <a:endParaRPr lang="el-GR" sz="3200" dirty="0" smtClean="0">
              <a:effectLst>
                <a:outerShdw blurRad="38100" dist="38100" dir="2700000" algn="tl">
                  <a:srgbClr val="000000">
                    <a:alpha val="43137"/>
                  </a:srgbClr>
                </a:outerShdw>
              </a:effectLst>
              <a:latin typeface="Calibri Light" pitchFamily="34" charset="0"/>
              <a:cs typeface="Calibri Light" pitchFamily="34" charset="0"/>
            </a:endParaRPr>
          </a:p>
          <a:p>
            <a:pPr lvl="0" algn="just"/>
            <a:endParaRPr lang="el-GR" sz="24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31</a:t>
            </a:fld>
            <a:endParaRPr lang="el-GR" dirty="0"/>
          </a:p>
        </p:txBody>
      </p:sp>
    </p:spTree>
    <p:extLst>
      <p:ext uri="{BB962C8B-B14F-4D97-AF65-F5344CB8AC3E}">
        <p14:creationId xmlns:p14="http://schemas.microsoft.com/office/powerpoint/2010/main" val="21176954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 xmlns:a16="http://schemas.microsoft.com/office/drawing/2014/main" id="{200B3D2B-613A-41BE-987D-E6A1324B456D}"/>
              </a:ext>
            </a:extLst>
          </p:cNvPr>
          <p:cNvSpPr>
            <a:spLocks noGrp="1"/>
          </p:cNvSpPr>
          <p:nvPr>
            <p:ph type="title"/>
          </p:nvPr>
        </p:nvSpPr>
        <p:spPr>
          <a:xfrm>
            <a:off x="1371600" y="0"/>
            <a:ext cx="10097589" cy="1345474"/>
          </a:xfrm>
          <a:solidFill>
            <a:schemeClr val="bg1"/>
          </a:solidFill>
        </p:spPr>
        <p:txBody>
          <a:bodyPr rtlCol="0"/>
          <a:lstStyle/>
          <a:p>
            <a:pPr lvl="0"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6.  ΤΟΥΑΛΕΤΕΣ  </a:t>
            </a:r>
            <a:r>
              <a:rPr lang="el-GR" sz="32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μόνο  σε  μεγάλη  ανάγκη )  </a:t>
            </a:r>
            <a:r>
              <a:rPr lang="el-GR"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ΑΠΟΧΩΡΗΣΗ </a:t>
            </a:r>
            <a:r>
              <a:rPr lang="el-GR" sz="4800" dirty="0" smtClean="0">
                <a:effectLst>
                  <a:outerShdw blurRad="38100" dist="38100" dir="2700000" algn="tl">
                    <a:srgbClr val="000000">
                      <a:alpha val="43137"/>
                    </a:srgbClr>
                  </a:outerShdw>
                </a:effectLst>
              </a:rPr>
              <a:t/>
            </a:r>
            <a:br>
              <a:rPr lang="el-GR" sz="4800" dirty="0" smtClean="0">
                <a:effectLst>
                  <a:outerShdw blurRad="38100" dist="38100" dir="2700000" algn="tl">
                    <a:srgbClr val="000000">
                      <a:alpha val="43137"/>
                    </a:srgbClr>
                  </a:outerShdw>
                </a:effectLst>
              </a:rPr>
            </a:br>
            <a: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t>
            </a:r>
            <a:b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B0F0"/>
                </a:solidFill>
              </a:rPr>
              <a:t> </a:t>
            </a:r>
            <a:r>
              <a:rPr lang="el-GR" sz="6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r>
            <a:br>
              <a:rPr lang="el-GR" sz="6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B0F0"/>
                </a:solidFill>
              </a:rPr>
              <a:t> </a:t>
            </a:r>
            <a:br>
              <a:rPr lang="el-GR" sz="4800" dirty="0" smtClean="0">
                <a:solidFill>
                  <a:srgbClr val="00B0F0"/>
                </a:solidFill>
              </a:rPr>
            </a:br>
            <a:endParaRPr lang="el-GR" sz="4700" dirty="0">
              <a:solidFill>
                <a:srgbClr val="00B0F0"/>
              </a:solidFill>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 xmlns:a16="http://schemas.microsoft.com/office/drawing/2014/main" id="{2972F17A-D965-40B9-8ABB-C634072DBCC0}"/>
              </a:ext>
            </a:extLst>
          </p:cNvPr>
          <p:cNvSpPr>
            <a:spLocks noGrp="1"/>
          </p:cNvSpPr>
          <p:nvPr>
            <p:ph type="body" sz="quarter" idx="13"/>
          </p:nvPr>
        </p:nvSpPr>
        <p:spPr>
          <a:xfrm>
            <a:off x="0" y="1502229"/>
            <a:ext cx="12192001" cy="5721532"/>
          </a:xfrm>
          <a:solidFill>
            <a:srgbClr val="0070C0">
              <a:alpha val="80000"/>
            </a:srgbClr>
          </a:solidFill>
        </p:spPr>
        <p:txBody>
          <a:bodyPr rtlCol="0"/>
          <a:lstStyle/>
          <a:p>
            <a:pPr lvl="0" algn="just">
              <a:buFont typeface="Arial" pitchFamily="34" charset="0"/>
              <a:buChar char="•"/>
            </a:pPr>
            <a:r>
              <a:rPr lang="el-GR" sz="3600" dirty="0" smtClean="0">
                <a:effectLst>
                  <a:outerShdw blurRad="38100" dist="38100" dir="2700000" algn="tl">
                    <a:srgbClr val="000000">
                      <a:alpha val="43137"/>
                    </a:srgbClr>
                  </a:outerShdw>
                </a:effectLst>
                <a:latin typeface="Calibri Light" pitchFamily="34" charset="0"/>
                <a:cs typeface="Calibri Light" pitchFamily="34" charset="0"/>
              </a:rPr>
              <a:t>Καθαρισμός και απολύμανση των τουαλετών από την καθαρίστρια, με διάλυμα χλωρίνης </a:t>
            </a:r>
            <a:r>
              <a:rPr lang="el-GR" sz="3600" b="1" dirty="0" smtClean="0">
                <a:effectLst>
                  <a:outerShdw blurRad="38100" dist="38100" dir="2700000" algn="tl">
                    <a:srgbClr val="000000">
                      <a:alpha val="43137"/>
                    </a:srgbClr>
                  </a:outerShdw>
                </a:effectLst>
                <a:latin typeface="Calibri Light" pitchFamily="34" charset="0"/>
                <a:cs typeface="Calibri Light" pitchFamily="34" charset="0"/>
              </a:rPr>
              <a:t>1/50 (δηλ. 20</a:t>
            </a:r>
            <a:r>
              <a:rPr lang="en-US" sz="3600" b="1" dirty="0" smtClean="0">
                <a:effectLst>
                  <a:outerShdw blurRad="38100" dist="38100" dir="2700000" algn="tl">
                    <a:srgbClr val="000000">
                      <a:alpha val="43137"/>
                    </a:srgbClr>
                  </a:outerShdw>
                </a:effectLst>
                <a:latin typeface="Calibri Light" pitchFamily="34" charset="0"/>
                <a:cs typeface="Calibri Light" pitchFamily="34" charset="0"/>
              </a:rPr>
              <a:t>ml</a:t>
            </a:r>
            <a:r>
              <a:rPr lang="el-GR" sz="3600" b="1" dirty="0" smtClean="0">
                <a:effectLst>
                  <a:outerShdw blurRad="38100" dist="38100" dir="2700000" algn="tl">
                    <a:srgbClr val="000000">
                      <a:alpha val="43137"/>
                    </a:srgbClr>
                  </a:outerShdw>
                </a:effectLst>
                <a:latin typeface="Calibri Light" pitchFamily="34" charset="0"/>
                <a:cs typeface="Calibri Light" pitchFamily="34" charset="0"/>
              </a:rPr>
              <a:t> χλωρίνης σε  1</a:t>
            </a:r>
            <a:r>
              <a:rPr lang="en-US" sz="3600" b="1" dirty="0" err="1" smtClean="0">
                <a:effectLst>
                  <a:outerShdw blurRad="38100" dist="38100" dir="2700000" algn="tl">
                    <a:srgbClr val="000000">
                      <a:alpha val="43137"/>
                    </a:srgbClr>
                  </a:outerShdw>
                </a:effectLst>
                <a:latin typeface="Calibri Light" pitchFamily="34" charset="0"/>
                <a:cs typeface="Calibri Light" pitchFamily="34" charset="0"/>
              </a:rPr>
              <a:t>lt</a:t>
            </a:r>
            <a:r>
              <a:rPr lang="el-GR" sz="3600" b="1" dirty="0" smtClean="0">
                <a:effectLst>
                  <a:outerShdw blurRad="38100" dist="38100" dir="2700000" algn="tl">
                    <a:srgbClr val="000000">
                      <a:alpha val="43137"/>
                    </a:srgbClr>
                  </a:outerShdw>
                </a:effectLst>
                <a:latin typeface="Calibri Light" pitchFamily="34" charset="0"/>
                <a:cs typeface="Calibri Light" pitchFamily="34" charset="0"/>
              </a:rPr>
              <a:t> νερού)</a:t>
            </a:r>
            <a:r>
              <a:rPr lang="el-GR" sz="3600" dirty="0" smtClean="0">
                <a:effectLst>
                  <a:outerShdw blurRad="38100" dist="38100" dir="2700000" algn="tl">
                    <a:srgbClr val="000000">
                      <a:alpha val="43137"/>
                    </a:srgbClr>
                  </a:outerShdw>
                </a:effectLst>
                <a:latin typeface="Calibri Light" pitchFamily="34" charset="0"/>
                <a:cs typeface="Calibri Light" pitchFamily="34" charset="0"/>
              </a:rPr>
              <a:t> σε συσκευή ψεκασμού . Ψεκάζουμε και με  μια ποσότητα χαρτιού σκουπίζουμε το απολυμαντικό από όλες τις ψεκασμένες επιφάνειες μετά από 3 λεπτά. Η διαδικασία επαναλαμβάνεται μετά από κάθε είσοδο - έξοδο αθλητών.</a:t>
            </a:r>
          </a:p>
          <a:p>
            <a:pPr lvl="0" algn="just">
              <a:buFont typeface="Arial" pitchFamily="34" charset="0"/>
              <a:buChar char="•"/>
            </a:pPr>
            <a:endParaRPr lang="el-GR" sz="4000" dirty="0" smtClean="0">
              <a:effectLst>
                <a:outerShdw blurRad="38100" dist="38100" dir="2700000" algn="tl">
                  <a:srgbClr val="000000">
                    <a:alpha val="43137"/>
                  </a:srgbClr>
                </a:outerShdw>
              </a:effectLst>
              <a:latin typeface="Calibri Light" pitchFamily="34" charset="0"/>
              <a:cs typeface="Calibri Light" pitchFamily="34" charset="0"/>
            </a:endParaRPr>
          </a:p>
          <a:p>
            <a:pPr lvl="0" algn="just">
              <a:buFont typeface="Arial" pitchFamily="34" charset="0"/>
              <a:buChar char="•"/>
            </a:pPr>
            <a:r>
              <a:rPr lang="el-GR" sz="3600" dirty="0" smtClean="0">
                <a:effectLst>
                  <a:outerShdw blurRad="38100" dist="38100" dir="2700000" algn="tl">
                    <a:srgbClr val="000000">
                      <a:alpha val="43137"/>
                    </a:srgbClr>
                  </a:outerShdw>
                </a:effectLst>
                <a:latin typeface="Calibri Light" pitchFamily="34" charset="0"/>
                <a:cs typeface="Calibri Light" pitchFamily="34" charset="0"/>
              </a:rPr>
              <a:t>Εναλλακτικά η απολύμανση μπορεί να </a:t>
            </a:r>
            <a:r>
              <a:rPr lang="el-GR" sz="4000" dirty="0" smtClean="0">
                <a:effectLst>
                  <a:outerShdw blurRad="38100" dist="38100" dir="2700000" algn="tl">
                    <a:srgbClr val="000000">
                      <a:alpha val="43137"/>
                    </a:srgbClr>
                  </a:outerShdw>
                </a:effectLst>
                <a:latin typeface="Calibri Light" pitchFamily="34" charset="0"/>
                <a:cs typeface="Calibri Light" pitchFamily="34" charset="0"/>
              </a:rPr>
              <a:t>πραγματοποιηθεί με συσκευή ατμού υπό πίεση.</a:t>
            </a:r>
          </a:p>
          <a:p>
            <a:pPr lvl="0" algn="just">
              <a:buFont typeface="Arial" pitchFamily="34" charset="0"/>
              <a:buChar char="•"/>
            </a:pPr>
            <a:endParaRPr lang="el-GR" sz="3600" dirty="0" smtClean="0">
              <a:effectLst>
                <a:outerShdw blurRad="38100" dist="38100" dir="2700000" algn="tl">
                  <a:srgbClr val="000000">
                    <a:alpha val="43137"/>
                  </a:srgbClr>
                </a:outerShdw>
              </a:effectLst>
              <a:latin typeface="Calibri Light" pitchFamily="34" charset="0"/>
              <a:cs typeface="Calibri Light" pitchFamily="34" charset="0"/>
            </a:endParaRPr>
          </a:p>
          <a:p>
            <a:pPr lvl="0" algn="just"/>
            <a:endPar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32</a:t>
            </a:fld>
            <a:endParaRPr lang="el-GR" dirty="0"/>
          </a:p>
        </p:txBody>
      </p:sp>
    </p:spTree>
    <p:extLst>
      <p:ext uri="{BB962C8B-B14F-4D97-AF65-F5344CB8AC3E}">
        <p14:creationId xmlns:p14="http://schemas.microsoft.com/office/powerpoint/2010/main" val="21176954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7267129-D582-495A-8F4B-6B9075899DD6}"/>
              </a:ext>
            </a:extLst>
          </p:cNvPr>
          <p:cNvSpPr>
            <a:spLocks noGrp="1"/>
          </p:cNvSpPr>
          <p:nvPr>
            <p:ph type="title"/>
          </p:nvPr>
        </p:nvSpPr>
        <p:spPr/>
        <p:txBody>
          <a:bodyPr rtlCol="0"/>
          <a:lstStyle/>
          <a:p>
            <a:pPr algn="ctr" rtl="0"/>
            <a:r>
              <a:rPr lang="el-GR" b="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ΤΟ   ΥΓΕΙΟΝΟΜΙΚΟ   ΠΡΩΤΟΚΟΛΛΟ   ΒΑΣΙΣΤΗΚΕ:</a:t>
            </a:r>
            <a:endParaRPr lang="el-GR" b="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3" name="Θέση κειμένου 2">
            <a:extLst>
              <a:ext uri="{FF2B5EF4-FFF2-40B4-BE49-F238E27FC236}">
                <a16:creationId xmlns="" xmlns:a16="http://schemas.microsoft.com/office/drawing/2014/main" id="{F204AFD2-303D-4B48-AA3E-C96B74D8127A}"/>
              </a:ext>
            </a:extLst>
          </p:cNvPr>
          <p:cNvSpPr>
            <a:spLocks noGrp="1"/>
          </p:cNvSpPr>
          <p:nvPr>
            <p:ph type="body" sz="quarter" idx="32"/>
          </p:nvPr>
        </p:nvSpPr>
        <p:spPr>
          <a:xfrm>
            <a:off x="274320" y="994936"/>
            <a:ext cx="11841479" cy="5549555"/>
          </a:xfrm>
          <a:solidFill>
            <a:schemeClr val="accent5">
              <a:lumMod val="50000"/>
              <a:lumOff val="50000"/>
            </a:schemeClr>
          </a:solidFill>
        </p:spPr>
        <p:txBody>
          <a:bodyPr rtlCol="0"/>
          <a:lstStyle/>
          <a:p>
            <a:pPr marL="342900" indent="-342900">
              <a:buFont typeface="+mj-lt"/>
              <a:buAutoNum type="arabicPeriod"/>
            </a:pPr>
            <a:r>
              <a:rPr lang="en-US"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WORLD SAILING: Coronavirus (COVID-19)World Sailing Guidance for Event Organizers for the Protection of the Health of Sailing Communities Version </a:t>
            </a:r>
            <a:r>
              <a:rPr lang="el-GR"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2.3</a:t>
            </a:r>
            <a:r>
              <a:rPr lang="en-US"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 </a:t>
            </a:r>
            <a:r>
              <a:rPr lang="el-GR"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02</a:t>
            </a:r>
            <a:r>
              <a:rPr lang="en-US"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Ma</a:t>
            </a:r>
            <a:r>
              <a:rPr lang="en-US"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y</a:t>
            </a:r>
            <a:r>
              <a:rPr lang="en-US"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2020 (NN_MD)</a:t>
            </a:r>
          </a:p>
          <a:p>
            <a:pPr marL="342900" indent="-342900">
              <a:buFont typeface="+mj-lt"/>
              <a:buAutoNum type="arabicPeriod"/>
            </a:pPr>
            <a:endParaRPr lang="en-US"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a:p>
            <a:pPr marL="342900" indent="-342900">
              <a:buFont typeface="+mj-lt"/>
              <a:buAutoNum type="arabicPeriod"/>
            </a:pPr>
            <a:r>
              <a:rPr lang="en-US"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WORLD HEALTH ORGANIZATION : </a:t>
            </a:r>
            <a:r>
              <a:rPr lang="en-US" sz="1600"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How to use WHO risk assessment and mitigation checklist for Mass Gatherings in the context of COVID-19 Interim guidance 20 March 2020</a:t>
            </a:r>
          </a:p>
          <a:p>
            <a:pPr marL="342900" indent="-342900">
              <a:buFont typeface="+mj-lt"/>
              <a:buAutoNum type="arabicPeriod"/>
            </a:pPr>
            <a:endParaRPr lang="en-US" sz="1600"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a:p>
            <a:pPr marL="342900" lvl="0" indent="-342900">
              <a:buFont typeface="+mj-lt"/>
              <a:buAutoNum type="arabicPeriod"/>
            </a:pPr>
            <a:r>
              <a:rPr lang="en-US" b="1" dirty="0">
                <a:solidFill>
                  <a:srgbClr val="FFFFFF"/>
                </a:solidFill>
                <a:effectLst>
                  <a:outerShdw blurRad="38100" dist="38100" dir="2700000" algn="tl">
                    <a:srgbClr val="000000">
                      <a:alpha val="43137"/>
                    </a:srgbClr>
                  </a:outerShdw>
                </a:effectLst>
                <a:latin typeface="Calibri Light" pitchFamily="34" charset="0"/>
                <a:cs typeface="Calibri Light" pitchFamily="34" charset="0"/>
              </a:rPr>
              <a:t>WORLD HEALTH ORGANIZATION : </a:t>
            </a:r>
            <a:r>
              <a:rPr lang="en-GB" b="1" dirty="0" smtClean="0">
                <a:solidFill>
                  <a:srgbClr val="FFFFFF"/>
                </a:solidFill>
                <a:effectLst>
                  <a:outerShdw blurRad="38100" dist="38100" dir="2700000" algn="tl">
                    <a:srgbClr val="000000">
                      <a:alpha val="43137"/>
                    </a:srgbClr>
                  </a:outerShdw>
                </a:effectLst>
                <a:latin typeface="Calibri Light" panose="020F0302020204030204" pitchFamily="34" charset="0"/>
                <a:ea typeface="Calibri"/>
                <a:cs typeface="Calibri Light" panose="020F0302020204030204" pitchFamily="34" charset="0"/>
              </a:rPr>
              <a:t>COVID </a:t>
            </a:r>
            <a:r>
              <a:rPr lang="en-GB" b="1" dirty="0">
                <a:solidFill>
                  <a:srgbClr val="FFFFFF"/>
                </a:solidFill>
                <a:effectLst>
                  <a:outerShdw blurRad="38100" dist="38100" dir="2700000" algn="tl">
                    <a:srgbClr val="000000">
                      <a:alpha val="43137"/>
                    </a:srgbClr>
                  </a:outerShdw>
                </a:effectLst>
                <a:latin typeface="Calibri Light" panose="020F0302020204030204" pitchFamily="34" charset="0"/>
                <a:ea typeface="Calibri"/>
                <a:cs typeface="Calibri Light" panose="020F0302020204030204" pitchFamily="34" charset="0"/>
              </a:rPr>
              <a:t>19 Decision Tree </a:t>
            </a:r>
            <a:endParaRPr lang="en-US" b="1" dirty="0">
              <a:solidFill>
                <a:srgbClr val="FFFFFF"/>
              </a:solidFill>
              <a:effectLst>
                <a:outerShdw blurRad="38100" dist="38100" dir="2700000" algn="tl">
                  <a:srgbClr val="000000">
                    <a:alpha val="43137"/>
                  </a:srgbClr>
                </a:outerShdw>
              </a:effectLst>
              <a:latin typeface="Calibri Light" pitchFamily="34" charset="0"/>
              <a:cs typeface="Calibri Light" pitchFamily="34" charset="0"/>
            </a:endParaRPr>
          </a:p>
          <a:p>
            <a:pPr marL="342900" indent="-342900">
              <a:buFont typeface="+mj-lt"/>
              <a:buAutoNum type="arabicPeriod"/>
            </a:pPr>
            <a:endParaRPr lang="en-US" sz="1600"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a:p>
            <a:pPr marL="342900" indent="-342900" algn="just">
              <a:buFont typeface="+mj-lt"/>
              <a:buAutoNum type="arabicPeriod"/>
            </a:pPr>
            <a:r>
              <a:rPr lang="en-US" sz="1600"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ILO: </a:t>
            </a:r>
            <a:r>
              <a:rPr lang="en-US"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Prevention and Mitigation of COVID-19 at Work  ACTION CHECKLIST  Date: 09/04/2020</a:t>
            </a:r>
          </a:p>
          <a:p>
            <a:pPr marL="342900" indent="-342900" algn="just">
              <a:buFont typeface="+mj-lt"/>
              <a:buAutoNum type="arabicPeriod"/>
            </a:pPr>
            <a:endParaRPr lang="en-US"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a:p>
            <a:pPr marL="342900" indent="-342900" algn="just" rtl="0">
              <a:buFont typeface="+mj-lt"/>
              <a:buAutoNum type="arabicPeriod"/>
            </a:pPr>
            <a:r>
              <a:rPr lang="el-GR"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ΕΟΔΥ </a:t>
            </a:r>
            <a:r>
              <a:rPr lang="en-US"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a:t>
            </a:r>
            <a:r>
              <a:rPr lang="el-GR"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Οδηγίες  Εθνικής Υγειονομικής Επιτροπής για την αντιμετώπιση του </a:t>
            </a:r>
            <a:r>
              <a:rPr lang="en-US"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Covid-19</a:t>
            </a:r>
          </a:p>
          <a:p>
            <a:pPr marL="342900" indent="-342900" algn="just" rtl="0">
              <a:buFont typeface="+mj-lt"/>
              <a:buAutoNum type="arabicPeriod"/>
            </a:pPr>
            <a:endParaRPr lang="el-GR" sz="1600"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a:p>
            <a:pPr marL="457200" indent="-457200">
              <a:buFont typeface="+mj-lt"/>
              <a:buAutoNum type="arabicPeriod"/>
            </a:pPr>
            <a:r>
              <a:rPr lang="el-GR"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Εγκύκλιος Υπουργείου Υγείας  </a:t>
            </a:r>
            <a:r>
              <a:rPr lang="el-GR" b="1" dirty="0" err="1"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Διευθ</a:t>
            </a:r>
            <a:r>
              <a:rPr lang="el-GR"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/ση  Δημόσιας Υγείας </a:t>
            </a:r>
            <a:r>
              <a:rPr lang="el-GR" b="1" dirty="0" smtClean="0">
                <a:solidFill>
                  <a:schemeClr val="bg1"/>
                </a:solidFill>
                <a:latin typeface="Calibri Light" pitchFamily="34" charset="0"/>
                <a:cs typeface="Calibri Light" pitchFamily="34" charset="0"/>
              </a:rPr>
              <a:t>Δ1γ/Γ.Π/οικ 1995</a:t>
            </a:r>
            <a:r>
              <a:rPr lang="en-US" b="1" dirty="0" smtClean="0">
                <a:solidFill>
                  <a:schemeClr val="bg1"/>
                </a:solidFill>
                <a:latin typeface="Calibri Light" pitchFamily="34" charset="0"/>
                <a:cs typeface="Calibri Light" pitchFamily="34" charset="0"/>
              </a:rPr>
              <a:t>4/20/3/2020</a:t>
            </a:r>
            <a:r>
              <a:rPr lang="el-GR" b="1" dirty="0" smtClean="0">
                <a:solidFill>
                  <a:schemeClr val="bg1"/>
                </a:solidFill>
                <a:latin typeface="Calibri Light" pitchFamily="34" charset="0"/>
                <a:cs typeface="Calibri Light" pitchFamily="34" charset="0"/>
              </a:rPr>
              <a:t> :</a:t>
            </a:r>
            <a:r>
              <a:rPr lang="en-US" b="1" dirty="0" smtClean="0">
                <a:solidFill>
                  <a:schemeClr val="bg1"/>
                </a:solidFill>
                <a:latin typeface="Calibri Light" pitchFamily="34" charset="0"/>
                <a:cs typeface="Calibri Light" pitchFamily="34" charset="0"/>
              </a:rPr>
              <a:t> </a:t>
            </a:r>
            <a:r>
              <a:rPr lang="el-GR"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Μέτρα καθαρισμού και απολύμανσης σε χώρους και επιφάνειες κατά την εξέλιξη της πανδημίας του SARS-CoV-2</a:t>
            </a:r>
            <a:r>
              <a:rPr lang="el-GR" b="1" dirty="0" smtClean="0"/>
              <a:t>	</a:t>
            </a:r>
          </a:p>
          <a:p>
            <a:pPr marL="457200" indent="-457200">
              <a:buFont typeface="+mj-lt"/>
              <a:buAutoNum type="arabicPeriod"/>
            </a:pPr>
            <a:endParaRPr lang="el-GR" sz="2000" b="1" dirty="0" smtClean="0">
              <a:solidFill>
                <a:schemeClr val="bg1"/>
              </a:solidFill>
              <a:latin typeface="Calibri Light" pitchFamily="34" charset="0"/>
              <a:cs typeface="Calibri Light" pitchFamily="34" charset="0"/>
            </a:endParaRPr>
          </a:p>
          <a:p>
            <a:pPr marL="342900" indent="-342900" algn="just">
              <a:buFont typeface="+mj-lt"/>
              <a:buAutoNum type="arabicPeriod"/>
            </a:pPr>
            <a:r>
              <a:rPr lang="el-GR" sz="2000"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Οδηγίες ΓΓΑ</a:t>
            </a:r>
            <a:r>
              <a:rPr lang="el-GR" sz="2000"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t>
            </a:r>
            <a:r>
              <a:rPr lang="el-GR" sz="1200" b="1" dirty="0" err="1">
                <a:solidFill>
                  <a:schemeClr val="bg1"/>
                </a:solidFill>
                <a:effectLst>
                  <a:outerShdw blurRad="38100" dist="38100" dir="2700000" algn="tl">
                    <a:srgbClr val="000000">
                      <a:alpha val="43137"/>
                    </a:srgbClr>
                  </a:outerShdw>
                </a:effectLst>
                <a:latin typeface="Calibri Light" pitchFamily="34" charset="0"/>
                <a:cs typeface="Calibri Light" pitchFamily="34" charset="0"/>
              </a:rPr>
              <a:t>Ημ</a:t>
            </a:r>
            <a:r>
              <a:rPr lang="el-GR" sz="1200"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a:t>
            </a:r>
            <a:r>
              <a:rPr lang="el-GR" sz="1200" b="1" dirty="0" err="1">
                <a:solidFill>
                  <a:schemeClr val="bg1"/>
                </a:solidFill>
                <a:effectLst>
                  <a:outerShdw blurRad="38100" dist="38100" dir="2700000" algn="tl">
                    <a:srgbClr val="000000">
                      <a:alpha val="43137"/>
                    </a:srgbClr>
                  </a:outerShdw>
                </a:effectLst>
                <a:latin typeface="Calibri Light" pitchFamily="34" charset="0"/>
                <a:cs typeface="Calibri Light" pitchFamily="34" charset="0"/>
              </a:rPr>
              <a:t>νία</a:t>
            </a:r>
            <a:r>
              <a:rPr lang="el-GR" sz="1200"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t>
            </a:r>
            <a:r>
              <a:rPr lang="el-GR" sz="1200" b="1"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04/05/2020Α</a:t>
            </a:r>
            <a:r>
              <a:rPr lang="el-GR" sz="1200"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Π.: ΥΠΠΟΑ/ΓΔΟΑ/ΔΥΑ/197012/5951/1454:«</a:t>
            </a:r>
            <a:r>
              <a:rPr lang="el-GR" sz="1600"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ΟΔΗΓΙΕΣ ΑΣΦΑΛΟΥΣ ΑΣΚΗΣΗΣ ΣΕ ΟΡΓΑΝΩΜΕΝΟΥΣ ΑΘΛΗΤΙΚΟΥΣ ΧΩΡΟΥΣ» </a:t>
            </a:r>
            <a:endParaRPr lang="el-GR" sz="2800"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a:p>
            <a:pPr algn="just" rtl="0"/>
            <a:endParaRPr lang="el-GR" b="1" dirty="0" smtClean="0"/>
          </a:p>
          <a:p>
            <a:pPr marL="342900" indent="-342900" algn="just" rtl="0">
              <a:buFont typeface="+mj-lt"/>
              <a:buAutoNum type="arabicPeriod"/>
            </a:pPr>
            <a:endParaRPr lang="el-GR" dirty="0"/>
          </a:p>
        </p:txBody>
      </p:sp>
      <p:sp>
        <p:nvSpPr>
          <p:cNvPr id="6" name="Θέση αριθμού διαφάνειας 5">
            <a:extLst>
              <a:ext uri="{FF2B5EF4-FFF2-40B4-BE49-F238E27FC236}">
                <a16:creationId xmlns="" xmlns:a16="http://schemas.microsoft.com/office/drawing/2014/main" id="{4B379698-AB4C-493D-BF95-F5781FDF2AC5}"/>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33</a:t>
            </a:fld>
            <a:endParaRPr lang="el-GR" dirty="0"/>
          </a:p>
        </p:txBody>
      </p:sp>
    </p:spTree>
    <p:extLst>
      <p:ext uri="{BB962C8B-B14F-4D97-AF65-F5344CB8AC3E}">
        <p14:creationId xmlns:p14="http://schemas.microsoft.com/office/powerpoint/2010/main" val="25754214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 xmlns:a16="http://schemas.microsoft.com/office/drawing/2014/main" id="{200B3D2B-613A-41BE-987D-E6A1324B456D}"/>
              </a:ext>
            </a:extLst>
          </p:cNvPr>
          <p:cNvSpPr>
            <a:spLocks noGrp="1"/>
          </p:cNvSpPr>
          <p:nvPr>
            <p:ph type="title"/>
          </p:nvPr>
        </p:nvSpPr>
        <p:spPr>
          <a:xfrm>
            <a:off x="2008414" y="424543"/>
            <a:ext cx="9460775" cy="920931"/>
          </a:xfrm>
          <a:solidFill>
            <a:schemeClr val="bg1"/>
          </a:solidFill>
        </p:spPr>
        <p:txBody>
          <a:bodyPr rtlCol="0"/>
          <a:lstStyle/>
          <a:p>
            <a:pPr lvl="0"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8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ΕΠΙΛΟΓΟΣ</a:t>
            </a:r>
            <a:r>
              <a:rPr lang="el-GR" sz="115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t>
            </a:r>
            <a:br>
              <a:rPr lang="el-GR" sz="115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B0F0"/>
                </a:solidFill>
              </a:rPr>
              <a:t> </a:t>
            </a:r>
            <a:r>
              <a:rPr lang="el-GR" sz="6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r>
            <a:br>
              <a:rPr lang="el-GR" sz="6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B0F0"/>
                </a:solidFill>
              </a:rPr>
              <a:t> </a:t>
            </a:r>
            <a:br>
              <a:rPr lang="el-GR" sz="4800" dirty="0" smtClean="0">
                <a:solidFill>
                  <a:srgbClr val="00B0F0"/>
                </a:solidFill>
              </a:rPr>
            </a:br>
            <a:endParaRPr lang="el-GR" sz="4700" dirty="0">
              <a:solidFill>
                <a:srgbClr val="00B0F0"/>
              </a:solidFill>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 xmlns:a16="http://schemas.microsoft.com/office/drawing/2014/main" id="{2972F17A-D965-40B9-8ABB-C634072DBCC0}"/>
              </a:ext>
            </a:extLst>
          </p:cNvPr>
          <p:cNvSpPr>
            <a:spLocks noGrp="1"/>
          </p:cNvSpPr>
          <p:nvPr>
            <p:ph type="body" sz="quarter" idx="13"/>
          </p:nvPr>
        </p:nvSpPr>
        <p:spPr>
          <a:xfrm>
            <a:off x="0" y="1502229"/>
            <a:ext cx="12192001" cy="5721532"/>
          </a:xfrm>
          <a:solidFill>
            <a:srgbClr val="0070C0">
              <a:alpha val="80000"/>
            </a:srgbClr>
          </a:solidFill>
        </p:spPr>
        <p:txBody>
          <a:bodyPr rtlCol="0"/>
          <a:lstStyle/>
          <a:p>
            <a:pPr lvl="0" algn="just"/>
            <a:r>
              <a:rPr lang="el-GR" sz="3600" dirty="0" smtClean="0">
                <a:effectLst>
                  <a:outerShdw blurRad="38100" dist="38100" dir="2700000" algn="tl">
                    <a:srgbClr val="000000">
                      <a:alpha val="43137"/>
                    </a:srgbClr>
                  </a:outerShdw>
                </a:effectLst>
                <a:latin typeface="Calibri Light" pitchFamily="34" charset="0"/>
                <a:cs typeface="Calibri Light" pitchFamily="34" charset="0"/>
              </a:rPr>
              <a:t>                Με βάση την ερευνητική εργασία του Πολυτεχνείου του Τορίνο, η Ιστιοπλοΐα είναι ασφαλέστατο άθλημα (</a:t>
            </a:r>
            <a:r>
              <a:rPr lang="el-GR" sz="3600" dirty="0" err="1" smtClean="0">
                <a:effectLst>
                  <a:outerShdw blurRad="38100" dist="38100" dir="2700000" algn="tl">
                    <a:srgbClr val="000000">
                      <a:alpha val="43137"/>
                    </a:srgbClr>
                  </a:outerShdw>
                </a:effectLst>
                <a:latin typeface="Calibri Light" pitchFamily="34" charset="0"/>
                <a:cs typeface="Calibri Light" pitchFamily="34" charset="0"/>
              </a:rPr>
              <a:t>κατηγ.0</a:t>
            </a:r>
            <a:r>
              <a:rPr lang="el-GR" sz="3600" dirty="0" smtClean="0">
                <a:effectLst>
                  <a:outerShdw blurRad="38100" dist="38100" dir="2700000" algn="tl">
                    <a:srgbClr val="000000">
                      <a:alpha val="43137"/>
                    </a:srgbClr>
                  </a:outerShdw>
                </a:effectLst>
                <a:latin typeface="Calibri Light" pitchFamily="34" charset="0"/>
                <a:cs typeface="Calibri Light" pitchFamily="34" charset="0"/>
              </a:rPr>
              <a:t>)</a:t>
            </a:r>
          </a:p>
          <a:p>
            <a:pPr lvl="0" algn="just"/>
            <a:r>
              <a:rPr lang="el-GR" sz="3600" dirty="0" smtClean="0">
                <a:effectLst>
                  <a:outerShdw blurRad="38100" dist="38100" dir="2700000" algn="tl">
                    <a:srgbClr val="000000">
                      <a:alpha val="43137"/>
                    </a:srgbClr>
                  </a:outerShdw>
                </a:effectLst>
                <a:latin typeface="Calibri Light" pitchFamily="34" charset="0"/>
                <a:cs typeface="Calibri Light" pitchFamily="34" charset="0"/>
              </a:rPr>
              <a:t>Το παραπάνω πρωτόκολλο είναι οδηγίες που αν τις τηρήσουμε, θα μπορέσουμε με ασφάλεια να γυρίσουμε σταδιακά στη γνώριμη μας πραγματικότητα.</a:t>
            </a:r>
          </a:p>
          <a:p>
            <a:pPr lvl="0" algn="just"/>
            <a:r>
              <a:rPr lang="el-GR" sz="3600" b="1" dirty="0" smtClean="0">
                <a:effectLst>
                  <a:outerShdw blurRad="38100" dist="38100" dir="2700000" algn="tl">
                    <a:srgbClr val="000000">
                      <a:alpha val="43137"/>
                    </a:srgbClr>
                  </a:outerShdw>
                </a:effectLst>
                <a:latin typeface="Calibri Light" pitchFamily="34" charset="0"/>
                <a:cs typeface="Calibri Light" pitchFamily="34" charset="0"/>
              </a:rPr>
              <a:t>Θυμόμαστε: </a:t>
            </a:r>
          </a:p>
          <a:p>
            <a:pPr lvl="0" algn="just"/>
            <a:endParaRPr lang="el-GR" sz="3600" dirty="0" smtClean="0">
              <a:effectLst>
                <a:outerShdw blurRad="38100" dist="38100" dir="2700000" algn="tl">
                  <a:srgbClr val="000000">
                    <a:alpha val="43137"/>
                  </a:srgbClr>
                </a:outerShdw>
              </a:effectLst>
              <a:latin typeface="Calibri Light" pitchFamily="34" charset="0"/>
              <a:cs typeface="Calibri Light" pitchFamily="34" charset="0"/>
            </a:endParaRPr>
          </a:p>
          <a:p>
            <a:pPr lvl="0" algn="just"/>
            <a:endPar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34</a:t>
            </a:fld>
            <a:endParaRPr lang="el-GR" dirty="0"/>
          </a:p>
        </p:txBody>
      </p:sp>
    </p:spTree>
    <p:extLst>
      <p:ext uri="{BB962C8B-B14F-4D97-AF65-F5344CB8AC3E}">
        <p14:creationId xmlns:p14="http://schemas.microsoft.com/office/powerpoint/2010/main" val="23312462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 xmlns:a16="http://schemas.microsoft.com/office/drawing/2014/main" id="{200B3D2B-613A-41BE-987D-E6A1324B456D}"/>
              </a:ext>
            </a:extLst>
          </p:cNvPr>
          <p:cNvSpPr>
            <a:spLocks noGrp="1"/>
          </p:cNvSpPr>
          <p:nvPr>
            <p:ph type="title"/>
          </p:nvPr>
        </p:nvSpPr>
        <p:spPr>
          <a:xfrm>
            <a:off x="971549" y="432707"/>
            <a:ext cx="9460775" cy="920931"/>
          </a:xfrm>
          <a:solidFill>
            <a:schemeClr val="bg1"/>
          </a:solidFill>
        </p:spPr>
        <p:txBody>
          <a:bodyPr rtlCol="0"/>
          <a:lstStyle/>
          <a:p>
            <a:pPr lvl="0" algn="ct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8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ΕΠΙΛΟΓΟΣ</a:t>
            </a:r>
            <a:r>
              <a:rPr lang="el-GR" sz="115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t>
            </a:r>
            <a:br>
              <a:rPr lang="el-GR" sz="115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r>
            <a:br>
              <a:rPr lang="el-GR" sz="4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B0F0"/>
                </a:solidFill>
              </a:rPr>
              <a:t> </a:t>
            </a:r>
            <a:r>
              <a:rPr lang="el-GR" sz="6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r>
            <a:br>
              <a:rPr lang="el-GR" sz="60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smtClean="0">
                <a:solidFill>
                  <a:srgbClr val="00B0F0"/>
                </a:solidFill>
              </a:rPr>
              <a:t> </a:t>
            </a:r>
            <a:br>
              <a:rPr lang="el-GR" sz="4800" dirty="0" smtClean="0">
                <a:solidFill>
                  <a:srgbClr val="00B0F0"/>
                </a:solidFill>
              </a:rPr>
            </a:br>
            <a:endParaRPr lang="el-GR" sz="4700" dirty="0">
              <a:solidFill>
                <a:srgbClr val="00B0F0"/>
              </a:solidFill>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 xmlns:a16="http://schemas.microsoft.com/office/drawing/2014/main" id="{2972F17A-D965-40B9-8ABB-C634072DBCC0}"/>
              </a:ext>
            </a:extLst>
          </p:cNvPr>
          <p:cNvSpPr>
            <a:spLocks noGrp="1"/>
          </p:cNvSpPr>
          <p:nvPr>
            <p:ph type="body" sz="quarter" idx="13"/>
          </p:nvPr>
        </p:nvSpPr>
        <p:spPr>
          <a:xfrm>
            <a:off x="0" y="1502229"/>
            <a:ext cx="12192001" cy="5721532"/>
          </a:xfrm>
          <a:solidFill>
            <a:srgbClr val="0070C0">
              <a:alpha val="80000"/>
            </a:srgbClr>
          </a:solidFill>
        </p:spPr>
        <p:txBody>
          <a:bodyPr rtlCol="0"/>
          <a:lstStyle/>
          <a:p>
            <a:pPr lvl="0" algn="just"/>
            <a:endParaRPr lang="el-GR" sz="3600" dirty="0" smtClean="0">
              <a:effectLst>
                <a:outerShdw blurRad="38100" dist="38100" dir="2700000" algn="tl">
                  <a:srgbClr val="000000">
                    <a:alpha val="43137"/>
                  </a:srgbClr>
                </a:outerShdw>
              </a:effectLst>
              <a:latin typeface="Calibri Light" pitchFamily="34" charset="0"/>
              <a:cs typeface="Calibri Light" pitchFamily="34" charset="0"/>
            </a:endParaRPr>
          </a:p>
          <a:p>
            <a:pPr lvl="0" algn="just"/>
            <a:endParaRPr lang="el-GR" sz="2800"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35</a:t>
            </a:fld>
            <a:endParaRPr lang="el-G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8" y="2143921"/>
            <a:ext cx="10395860" cy="3456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30322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Εθνικές Ομάδες 2019-2020 Ολυμπιακών Κατηγοριών, STAR, BUG, HANSA 2.3 και 2.4mR"/>
          <p:cNvPicPr>
            <a:picLocks noGrp="1" noChangeAspect="1" noChangeArrowheads="1"/>
          </p:cNvPicPr>
          <p:nvPr>
            <p:ph type="pic" sz="quarter" idx="14"/>
          </p:nvPr>
        </p:nvPicPr>
        <p:blipFill>
          <a:blip r:embed="rId3"/>
          <a:srcRect t="4298" b="4298"/>
          <a:stretch>
            <a:fillRect/>
          </a:stretch>
        </p:blipFill>
        <p:spPr bwMode="auto">
          <a:xfrm>
            <a:off x="0" y="0"/>
            <a:ext cx="12192000" cy="5003074"/>
          </a:xfrm>
          <a:prstGeom prst="rect">
            <a:avLst/>
          </a:prstGeom>
          <a:noFill/>
        </p:spPr>
      </p:pic>
      <p:sp>
        <p:nvSpPr>
          <p:cNvPr id="6" name="Θέση αριθμού διαφάνειας 5">
            <a:extLst>
              <a:ext uri="{FF2B5EF4-FFF2-40B4-BE49-F238E27FC236}">
                <a16:creationId xmlns="" xmlns:a16="http://schemas.microsoft.com/office/drawing/2014/main" id="{70202D98-AA1E-41BB-B94E-180311759C13}"/>
              </a:ext>
            </a:extLst>
          </p:cNvPr>
          <p:cNvSpPr>
            <a:spLocks noGrp="1"/>
          </p:cNvSpPr>
          <p:nvPr>
            <p:ph type="sldNum" sz="quarter" idx="15"/>
          </p:nvPr>
        </p:nvSpPr>
        <p:spPr/>
        <p:txBody>
          <a:bodyPr rtlCol="0"/>
          <a:lstStyle/>
          <a:p>
            <a:pPr rtl="0"/>
            <a:fld id="{19B51A1E-902D-48AF-9020-955120F399B6}" type="slidenum">
              <a:rPr lang="el-GR" smtClean="0"/>
              <a:pPr rtl="0"/>
              <a:t>36</a:t>
            </a:fld>
            <a:endParaRPr lang="el-GR" dirty="0"/>
          </a:p>
        </p:txBody>
      </p:sp>
      <p:sp>
        <p:nvSpPr>
          <p:cNvPr id="11" name="Title 10" hidden="1">
            <a:extLst>
              <a:ext uri="{FF2B5EF4-FFF2-40B4-BE49-F238E27FC236}">
                <a16:creationId xmlns="" xmlns:a16="http://schemas.microsoft.com/office/drawing/2014/main" id="{C5462610-1D7E-437B-B516-F30D9A789B9B}"/>
              </a:ext>
            </a:extLst>
          </p:cNvPr>
          <p:cNvSpPr>
            <a:spLocks noGrp="1"/>
          </p:cNvSpPr>
          <p:nvPr>
            <p:ph type="title"/>
          </p:nvPr>
        </p:nvSpPr>
        <p:spPr/>
        <p:txBody>
          <a:bodyPr rtlCol="0"/>
          <a:lstStyle/>
          <a:p>
            <a:pPr rtl="0"/>
            <a:r>
              <a:rPr lang="el-GR" dirty="0" err="1"/>
              <a:t>Large</a:t>
            </a:r>
            <a:r>
              <a:rPr lang="el-GR" dirty="0"/>
              <a:t> </a:t>
            </a:r>
            <a:r>
              <a:rPr lang="el-GR" dirty="0" err="1"/>
              <a:t>image</a:t>
            </a:r>
            <a:endParaRPr lang="el-GR" dirty="0"/>
          </a:p>
        </p:txBody>
      </p:sp>
      <p:sp>
        <p:nvSpPr>
          <p:cNvPr id="9" name="8 - Ορθογώνιο"/>
          <p:cNvSpPr/>
          <p:nvPr/>
        </p:nvSpPr>
        <p:spPr>
          <a:xfrm>
            <a:off x="4362994" y="5103674"/>
            <a:ext cx="7528561" cy="1477328"/>
          </a:xfrm>
          <a:prstGeom prst="rect">
            <a:avLst/>
          </a:prstGeom>
        </p:spPr>
        <p:txBody>
          <a:bodyPr wrap="square">
            <a:spAutoFit/>
          </a:bodyPr>
          <a:lstStyle/>
          <a:p>
            <a:r>
              <a:rPr lang="el-GR" b="1" i="1"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«Με  την πατρίδα τους δεμένη στα  πανιά  και  τα κουπιά  στον  άνεμο κρεμασμένα </a:t>
            </a:r>
            <a:br>
              <a:rPr lang="el-GR" b="1" i="1"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b="1" i="1"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Οι  </a:t>
            </a:r>
            <a:r>
              <a:rPr lang="el-GR" b="1" i="1" dirty="0" err="1"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ναυαγοὶ</a:t>
            </a:r>
            <a:r>
              <a:rPr lang="el-GR" b="1" i="1"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κοιμήθηκαν ήμεροι σαν  αγρίμια  νεκρά μέσα στων  σφουγγαριών τα σεντόνια»</a:t>
            </a:r>
          </a:p>
          <a:p>
            <a:r>
              <a:rPr lang="el-GR" b="1" i="1"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Νίκος Γκάτσος    -  Αμοργός</a:t>
            </a:r>
            <a:endParaRPr lang="el-GR" b="1" dirty="0">
              <a:solidFill>
                <a:srgbClr val="0070C0"/>
              </a:solidFill>
              <a:effectLst>
                <a:outerShdw blurRad="38100" dist="38100" dir="2700000" algn="tl">
                  <a:srgbClr val="000000">
                    <a:alpha val="43137"/>
                  </a:srgbClr>
                </a:outerShdw>
              </a:effectLst>
            </a:endParaRPr>
          </a:p>
        </p:txBody>
      </p:sp>
      <p:sp>
        <p:nvSpPr>
          <p:cNvPr id="10" name="9 - TextBox"/>
          <p:cNvSpPr txBox="1"/>
          <p:nvPr/>
        </p:nvSpPr>
        <p:spPr>
          <a:xfrm>
            <a:off x="457200" y="5316582"/>
            <a:ext cx="2755883" cy="523220"/>
          </a:xfrm>
          <a:prstGeom prst="rect">
            <a:avLst/>
          </a:prstGeom>
          <a:noFill/>
          <a:ln>
            <a:solidFill>
              <a:srgbClr val="002060"/>
            </a:solidFill>
          </a:ln>
        </p:spPr>
        <p:txBody>
          <a:bodyPr wrap="none" rtlCol="0">
            <a:spAutoFit/>
          </a:bodyPr>
          <a:lstStyle/>
          <a:p>
            <a:r>
              <a:rPr lang="el-GR" sz="2800" b="1" dirty="0" smtClean="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ΚΑΛΗ ΑΝΤΑΜΩΣΗ</a:t>
            </a:r>
            <a:endParaRPr lang="el-GR" sz="2800" b="1"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Tree>
    <p:extLst>
      <p:ext uri="{BB962C8B-B14F-4D97-AF65-F5344CB8AC3E}">
        <p14:creationId xmlns:p14="http://schemas.microsoft.com/office/powerpoint/2010/main" val="6652193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Θέση εικόνας 31" descr="χειροκρότημα">
            <a:extLst>
              <a:ext uri="{FF2B5EF4-FFF2-40B4-BE49-F238E27FC236}">
                <a16:creationId xmlns="" xmlns:a16="http://schemas.microsoft.com/office/drawing/2014/main" id="{AAB6EE12-FEF8-FB41-A909-0DA61D7725C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4" name="Τίτλος 13">
            <a:extLst>
              <a:ext uri="{FF2B5EF4-FFF2-40B4-BE49-F238E27FC236}">
                <a16:creationId xmlns="" xmlns:a16="http://schemas.microsoft.com/office/drawing/2014/main" id="{6C38D7A9-9299-4108-BB08-026F4B9CAE7B}"/>
              </a:ext>
            </a:extLst>
          </p:cNvPr>
          <p:cNvSpPr>
            <a:spLocks noGrp="1"/>
          </p:cNvSpPr>
          <p:nvPr>
            <p:ph type="ctrTitle"/>
          </p:nvPr>
        </p:nvSpPr>
        <p:spPr>
          <a:xfrm>
            <a:off x="6766560" y="2798354"/>
            <a:ext cx="5425440" cy="1013684"/>
          </a:xfrm>
        </p:spPr>
        <p:txBody>
          <a:bodyPr rtlCol="0"/>
          <a:lstStyle/>
          <a:p>
            <a:pPr rtl="0"/>
            <a:r>
              <a:rPr lang="el-GR" sz="72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Ευχαριστούμε</a:t>
            </a:r>
          </a:p>
        </p:txBody>
      </p:sp>
      <p:sp>
        <p:nvSpPr>
          <p:cNvPr id="12" name="Θέση αριθμού διαφάνειας 11">
            <a:extLst>
              <a:ext uri="{FF2B5EF4-FFF2-40B4-BE49-F238E27FC236}">
                <a16:creationId xmlns="" xmlns:a16="http://schemas.microsoft.com/office/drawing/2014/main" id="{91814EC9-246A-4C6E-941E-5774FE72F08E}"/>
              </a:ext>
            </a:extLst>
          </p:cNvPr>
          <p:cNvSpPr>
            <a:spLocks noGrp="1"/>
          </p:cNvSpPr>
          <p:nvPr>
            <p:ph type="sldNum" sz="quarter" idx="20"/>
          </p:nvPr>
        </p:nvSpPr>
        <p:spPr/>
        <p:txBody>
          <a:bodyPr rtlCol="0"/>
          <a:lstStyle/>
          <a:p>
            <a:pPr rtl="0"/>
            <a:fld id="{19B51A1E-902D-48AF-9020-955120F399B6}" type="slidenum">
              <a:rPr lang="el-GR" smtClean="0"/>
              <a:pPr rtl="0"/>
              <a:t>37</a:t>
            </a:fld>
            <a:endParaRPr lang="el-GR" dirty="0"/>
          </a:p>
        </p:txBody>
      </p:sp>
      <p:pic>
        <p:nvPicPr>
          <p:cNvPr id="18" name="17 - Εικόνα" descr="Click Here">
            <a:hlinkClick r:id="rId4"/>
          </p:cNvPr>
          <p:cNvPicPr/>
          <p:nvPr/>
        </p:nvPicPr>
        <p:blipFill>
          <a:blip r:embed="rId5" cstate="print"/>
          <a:srcRect/>
          <a:stretch>
            <a:fillRect/>
          </a:stretch>
        </p:blipFill>
        <p:spPr bwMode="auto">
          <a:xfrm>
            <a:off x="10202091" y="457199"/>
            <a:ext cx="1436914" cy="1580607"/>
          </a:xfrm>
          <a:prstGeom prst="rect">
            <a:avLst/>
          </a:prstGeom>
          <a:noFill/>
          <a:ln w="9525">
            <a:noFill/>
            <a:miter lim="800000"/>
            <a:headEnd/>
            <a:tailEnd/>
          </a:ln>
        </p:spPr>
      </p:pic>
      <p:sp>
        <p:nvSpPr>
          <p:cNvPr id="19" name="Υπότιτλος 3">
            <a:extLst>
              <a:ext uri="{FF2B5EF4-FFF2-40B4-BE49-F238E27FC236}">
                <a16:creationId xmlns="" xmlns:a16="http://schemas.microsoft.com/office/drawing/2014/main" id="{4772945D-CA91-4CFE-8EB7-941C7618C994}"/>
              </a:ext>
            </a:extLst>
          </p:cNvPr>
          <p:cNvSpPr txBox="1">
            <a:spLocks/>
          </p:cNvSpPr>
          <p:nvPr/>
        </p:nvSpPr>
        <p:spPr>
          <a:xfrm>
            <a:off x="7994469" y="4885509"/>
            <a:ext cx="4197531" cy="548640"/>
          </a:xfrm>
          <a:prstGeom prst="rect">
            <a:avLst/>
          </a:prstGeom>
          <a:solidFill>
            <a:schemeClr val="accent5">
              <a:lumMod val="50000"/>
              <a:lumOff val="50000"/>
              <a:alpha val="80000"/>
            </a:schemeClr>
          </a:solidFill>
        </p:spPr>
        <p:txBody>
          <a:bodyPr rtlCol="0"/>
          <a:lstStyle/>
          <a:p>
            <a:pPr marL="266700" marR="0" lvl="0" indent="-266700" algn="ctr" defTabSz="914400" rtl="0" eaLnBrk="1" fontAlgn="auto" latinLnBrk="0" hangingPunct="1">
              <a:lnSpc>
                <a:spcPct val="90000"/>
              </a:lnSpc>
              <a:spcBef>
                <a:spcPts val="1000"/>
              </a:spcBef>
              <a:spcAft>
                <a:spcPts val="0"/>
              </a:spcAft>
              <a:buClrTx/>
              <a:buSzTx/>
              <a:tabLst/>
              <a:defRPr/>
            </a:pPr>
            <a:r>
              <a:rPr kumimoji="0" lang="el-GR" sz="2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Light" pitchFamily="34" charset="0"/>
                <a:ea typeface="+mn-ea"/>
                <a:cs typeface="Calibri Light" pitchFamily="34" charset="0"/>
              </a:rPr>
              <a:t>ΥΓΕΙΟΝΟΜΙΚΗ ΕΠΙΤΡΟΠΗ ΕΙΟ</a:t>
            </a:r>
            <a:endParaRPr kumimoji="0" lang="el-GR"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Light" pitchFamily="34" charset="0"/>
              <a:ea typeface="+mn-ea"/>
              <a:cs typeface="Calibri Light" pitchFamily="34" charset="0"/>
            </a:endParaRPr>
          </a:p>
        </p:txBody>
      </p:sp>
    </p:spTree>
    <p:extLst>
      <p:ext uri="{BB962C8B-B14F-4D97-AF65-F5344CB8AC3E}">
        <p14:creationId xmlns:p14="http://schemas.microsoft.com/office/powerpoint/2010/main" val="4153678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9304E83-A4F0-49C5-BB01-F5773509A2B3}"/>
              </a:ext>
            </a:extLst>
          </p:cNvPr>
          <p:cNvSpPr>
            <a:spLocks noGrp="1"/>
          </p:cNvSpPr>
          <p:nvPr>
            <p:ph type="title"/>
          </p:nvPr>
        </p:nvSpPr>
        <p:spPr>
          <a:xfrm>
            <a:off x="195943" y="404948"/>
            <a:ext cx="11996057" cy="783772"/>
          </a:xfrm>
          <a:solidFill>
            <a:schemeClr val="accent5">
              <a:lumMod val="50000"/>
              <a:lumOff val="50000"/>
            </a:schemeClr>
          </a:solidFill>
        </p:spPr>
        <p:txBody>
          <a:bodyPr rtlCol="0"/>
          <a:lstStyle/>
          <a:p>
            <a:pPr algn="ctr"/>
            <a:r>
              <a:rPr lang="en-US" dirty="0" smtClean="0">
                <a:effectLst>
                  <a:outerShdw blurRad="38100" dist="38100" dir="2700000" algn="tl">
                    <a:srgbClr val="000000">
                      <a:alpha val="43137"/>
                    </a:srgbClr>
                  </a:outerShdw>
                </a:effectLst>
              </a:rPr>
              <a:t> </a:t>
            </a:r>
            <a:r>
              <a:rPr lang="el-GR" sz="54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ΑΝΑΓΚΑΙΕΣ        ΕΝΝΟΙΕΣ</a:t>
            </a:r>
            <a:endParaRPr lang="el-GR" sz="54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12" name="Ορθογώνιο 11" descr="Μπλοκ επισήμανσης αριστερά">
            <a:extLst>
              <a:ext uri="{FF2B5EF4-FFF2-40B4-BE49-F238E27FC236}">
                <a16:creationId xmlns="" xmlns:a16="http://schemas.microsoft.com/office/drawing/2014/main" id="{7F65E93D-09FF-42EE-B9DD-750638966686}"/>
              </a:ext>
              <a:ext uri="{C183D7F6-B498-43B3-948B-1728B52AA6E4}">
                <adec:decorative xmlns:adec="http://schemas.microsoft.com/office/drawing/2017/decorative" xmlns="" val="1"/>
              </a:ext>
            </a:extLst>
          </p:cNvPr>
          <p:cNvSpPr/>
          <p:nvPr/>
        </p:nvSpPr>
        <p:spPr>
          <a:xfrm>
            <a:off x="431800" y="2100317"/>
            <a:ext cx="1984175" cy="114824"/>
          </a:xfrm>
          <a:prstGeom prst="rect">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solidFill>
                <a:schemeClr val="accent5">
                  <a:lumMod val="50000"/>
                  <a:lumOff val="50000"/>
                </a:schemeClr>
              </a:solidFill>
            </a:endParaRPr>
          </a:p>
        </p:txBody>
      </p:sp>
      <p:sp>
        <p:nvSpPr>
          <p:cNvPr id="4" name="Θέση κειμένου 3">
            <a:extLst>
              <a:ext uri="{FF2B5EF4-FFF2-40B4-BE49-F238E27FC236}">
                <a16:creationId xmlns="" xmlns:a16="http://schemas.microsoft.com/office/drawing/2014/main" id="{6AB259A0-0017-492F-A0DC-4B70C7052AE0}"/>
              </a:ext>
            </a:extLst>
          </p:cNvPr>
          <p:cNvSpPr>
            <a:spLocks noGrp="1"/>
          </p:cNvSpPr>
          <p:nvPr>
            <p:ph type="body" idx="1"/>
          </p:nvPr>
        </p:nvSpPr>
        <p:spPr>
          <a:xfrm>
            <a:off x="432000" y="2442934"/>
            <a:ext cx="5472000" cy="360000"/>
          </a:xfrm>
        </p:spPr>
        <p:txBody>
          <a:bodyPr rtlCol="0"/>
          <a:lstStyle/>
          <a:p>
            <a:pPr lvl="0"/>
            <a:r>
              <a:rPr lang="el-GR" sz="3600" dirty="0" smtClean="0">
                <a:solidFill>
                  <a:schemeClr val="tx1"/>
                </a:solidFill>
                <a:effectLst>
                  <a:outerShdw blurRad="38100" dist="38100" dir="2700000" algn="tl">
                    <a:srgbClr val="000000">
                      <a:alpha val="43137"/>
                    </a:srgbClr>
                  </a:outerShdw>
                </a:effectLst>
                <a:latin typeface="Calibri Light" pitchFamily="34" charset="0"/>
                <a:cs typeface="Calibri Light" pitchFamily="34" charset="0"/>
              </a:rPr>
              <a:t>Μέσα Ατομικής Προστασίας (ΜΑΠ)</a:t>
            </a:r>
          </a:p>
          <a:p>
            <a:pPr rtl="0"/>
            <a:endParaRPr lang="el-GR" dirty="0"/>
          </a:p>
        </p:txBody>
      </p:sp>
      <p:sp>
        <p:nvSpPr>
          <p:cNvPr id="5" name="Θέση περιεχομένου 4">
            <a:extLst>
              <a:ext uri="{FF2B5EF4-FFF2-40B4-BE49-F238E27FC236}">
                <a16:creationId xmlns="" xmlns:a16="http://schemas.microsoft.com/office/drawing/2014/main" id="{CEEB3BAE-C0B2-447C-B8BE-96C6BD84D658}"/>
              </a:ext>
            </a:extLst>
          </p:cNvPr>
          <p:cNvSpPr>
            <a:spLocks noGrp="1"/>
          </p:cNvSpPr>
          <p:nvPr>
            <p:ph sz="half" idx="2"/>
          </p:nvPr>
        </p:nvSpPr>
        <p:spPr>
          <a:xfrm>
            <a:off x="431999" y="2950767"/>
            <a:ext cx="5550789" cy="3371656"/>
          </a:xfrm>
          <a:solidFill>
            <a:schemeClr val="accent5">
              <a:lumMod val="50000"/>
              <a:lumOff val="50000"/>
            </a:schemeClr>
          </a:solidFill>
        </p:spPr>
        <p:txBody>
          <a:bodyPr rtlCol="0"/>
          <a:lstStyle/>
          <a:p>
            <a:pPr lvl="0"/>
            <a:r>
              <a:rPr lang="el-GR" sz="40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Γάντια μιας χρήσης</a:t>
            </a:r>
          </a:p>
          <a:p>
            <a:pPr lvl="0"/>
            <a:r>
              <a:rPr lang="el-GR" sz="40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Μάσκες </a:t>
            </a:r>
          </a:p>
          <a:p>
            <a:pPr lvl="0"/>
            <a:r>
              <a:rPr lang="el-GR" sz="40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Αντισηπτικό διάλυμα – μαντηλάκια</a:t>
            </a:r>
          </a:p>
          <a:p>
            <a:pPr lvl="0"/>
            <a:r>
              <a:rPr lang="el-GR" sz="40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Σαπούνι</a:t>
            </a:r>
            <a:endParaRPr lang="el-GR" sz="40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p:txBody>
      </p:sp>
      <p:cxnSp>
        <p:nvCxnSpPr>
          <p:cNvPr id="11" name="Ευθεία γραμμή σύνδεσης 10" descr="Διαχωριστική γραμμή διαφάνειας">
            <a:extLst>
              <a:ext uri="{FF2B5EF4-FFF2-40B4-BE49-F238E27FC236}">
                <a16:creationId xmlns="" xmlns:a16="http://schemas.microsoft.com/office/drawing/2014/main" id="{5A563457-1EC8-4978-BCCB-AFD88C9ED04C}"/>
              </a:ext>
              <a:ext uri="{C183D7F6-B498-43B3-948B-1728B52AA6E4}">
                <adec:decorative xmlns:adec="http://schemas.microsoft.com/office/drawing/2017/decorative" xmlns=""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Ορθογώνιο 12" descr="Γραμμή επισήμανσης δεξιά&#10;">
            <a:extLst>
              <a:ext uri="{FF2B5EF4-FFF2-40B4-BE49-F238E27FC236}">
                <a16:creationId xmlns="" xmlns:a16="http://schemas.microsoft.com/office/drawing/2014/main" id="{A7CD04AE-9A8B-4DED-855D-F51B510D0B69}"/>
              </a:ext>
              <a:ext uri="{C183D7F6-B498-43B3-948B-1728B52AA6E4}">
                <adec:decorative xmlns:adec="http://schemas.microsoft.com/office/drawing/2017/decorative" xmlns=""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6" name="Θέση κειμένου 5">
            <a:extLst>
              <a:ext uri="{FF2B5EF4-FFF2-40B4-BE49-F238E27FC236}">
                <a16:creationId xmlns="" xmlns:a16="http://schemas.microsoft.com/office/drawing/2014/main" id="{B237D1CA-B91A-410E-A968-D017BBE99F99}"/>
              </a:ext>
            </a:extLst>
          </p:cNvPr>
          <p:cNvSpPr>
            <a:spLocks noGrp="1"/>
          </p:cNvSpPr>
          <p:nvPr>
            <p:ph type="body" sz="quarter" idx="13"/>
          </p:nvPr>
        </p:nvSpPr>
        <p:spPr>
          <a:xfrm>
            <a:off x="6300000" y="2443459"/>
            <a:ext cx="5472000" cy="358775"/>
          </a:xfrm>
        </p:spPr>
        <p:txBody>
          <a:bodyPr rtlCol="0"/>
          <a:lstStyle/>
          <a:p>
            <a:pPr lvl="0"/>
            <a:r>
              <a:rPr lang="el-GR" sz="3600" dirty="0" smtClean="0">
                <a:effectLst>
                  <a:outerShdw blurRad="38100" dist="38100" dir="2700000" algn="tl">
                    <a:srgbClr val="000000">
                      <a:alpha val="43137"/>
                    </a:srgbClr>
                  </a:outerShdw>
                </a:effectLst>
              </a:rPr>
              <a:t>Κλειστοί    Χώροι</a:t>
            </a:r>
          </a:p>
          <a:p>
            <a:pPr rtl="0"/>
            <a:endParaRPr lang="el-GR" dirty="0"/>
          </a:p>
        </p:txBody>
      </p:sp>
      <p:sp>
        <p:nvSpPr>
          <p:cNvPr id="7" name="Θέση κειμένου 6">
            <a:extLst>
              <a:ext uri="{FF2B5EF4-FFF2-40B4-BE49-F238E27FC236}">
                <a16:creationId xmlns="" xmlns:a16="http://schemas.microsoft.com/office/drawing/2014/main" id="{26A87885-D672-4CF9-A78D-CFE98385B03A}"/>
              </a:ext>
            </a:extLst>
          </p:cNvPr>
          <p:cNvSpPr>
            <a:spLocks noGrp="1"/>
          </p:cNvSpPr>
          <p:nvPr>
            <p:ph type="body" sz="quarter" idx="12"/>
          </p:nvPr>
        </p:nvSpPr>
        <p:spPr>
          <a:xfrm>
            <a:off x="6299887" y="2947459"/>
            <a:ext cx="5472113" cy="2196041"/>
          </a:xfrm>
          <a:solidFill>
            <a:srgbClr val="92D050"/>
          </a:solidFill>
        </p:spPr>
        <p:txBody>
          <a:bodyPr rtlCol="0"/>
          <a:lstStyle/>
          <a:p>
            <a:r>
              <a:rPr lang="el-GR" sz="4000" dirty="0" smtClean="0">
                <a:solidFill>
                  <a:schemeClr val="bg1"/>
                </a:solidFill>
                <a:effectLst>
                  <a:outerShdw blurRad="38100" dist="38100" dir="2700000" algn="tl">
                    <a:srgbClr val="000000">
                      <a:alpha val="43137"/>
                    </a:srgbClr>
                  </a:outerShdw>
                </a:effectLst>
              </a:rPr>
              <a:t>Όλοι οι στεγασμένοι χώροι του Ομίλου.</a:t>
            </a:r>
            <a:endParaRPr lang="el-GR" sz="4000" dirty="0">
              <a:solidFill>
                <a:schemeClr val="bg1"/>
              </a:solidFill>
              <a:effectLst>
                <a:outerShdw blurRad="38100" dist="38100" dir="2700000" algn="tl">
                  <a:srgbClr val="000000">
                    <a:alpha val="43137"/>
                  </a:srgbClr>
                </a:outerShdw>
              </a:effectLst>
            </a:endParaRPr>
          </a:p>
        </p:txBody>
      </p:sp>
      <p:sp>
        <p:nvSpPr>
          <p:cNvPr id="8" name="Σύμβολο κράτησης αριθμού διαφάνειας 7">
            <a:extLst>
              <a:ext uri="{FF2B5EF4-FFF2-40B4-BE49-F238E27FC236}">
                <a16:creationId xmlns=""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4</a:t>
            </a:fld>
            <a:endParaRPr lang="el-GR" dirty="0"/>
          </a:p>
        </p:txBody>
      </p:sp>
    </p:spTree>
    <p:extLst>
      <p:ext uri="{BB962C8B-B14F-4D97-AF65-F5344CB8AC3E}">
        <p14:creationId xmlns:p14="http://schemas.microsoft.com/office/powerpoint/2010/main" val="3188837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9304E83-A4F0-49C5-BB01-F5773509A2B3}"/>
              </a:ext>
            </a:extLst>
          </p:cNvPr>
          <p:cNvSpPr>
            <a:spLocks noGrp="1"/>
          </p:cNvSpPr>
          <p:nvPr>
            <p:ph type="title"/>
          </p:nvPr>
        </p:nvSpPr>
        <p:spPr>
          <a:xfrm>
            <a:off x="195943" y="404948"/>
            <a:ext cx="11996057" cy="783772"/>
          </a:xfrm>
          <a:solidFill>
            <a:schemeClr val="accent5">
              <a:lumMod val="50000"/>
              <a:lumOff val="50000"/>
            </a:schemeClr>
          </a:solidFill>
        </p:spPr>
        <p:txBody>
          <a:bodyPr rtlCol="0"/>
          <a:lstStyle/>
          <a:p>
            <a:pPr algn="ctr"/>
            <a:r>
              <a:rPr lang="en-US" dirty="0" smtClean="0">
                <a:effectLst>
                  <a:outerShdw blurRad="38100" dist="38100" dir="2700000" algn="tl">
                    <a:srgbClr val="000000">
                      <a:alpha val="43137"/>
                    </a:srgbClr>
                  </a:outerShdw>
                </a:effectLst>
              </a:rPr>
              <a:t> </a:t>
            </a:r>
            <a:r>
              <a:rPr lang="el-GR" sz="54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ΑΝΑΓΚΑΙΕΣ        ΕΝΝΟΙΕΣ</a:t>
            </a:r>
            <a:endParaRPr lang="el-GR" sz="54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12" name="Ορθογώνιο 11" descr="Μπλοκ επισήμανσης αριστερά">
            <a:extLst>
              <a:ext uri="{FF2B5EF4-FFF2-40B4-BE49-F238E27FC236}">
                <a16:creationId xmlns="" xmlns:a16="http://schemas.microsoft.com/office/drawing/2014/main" id="{7F65E93D-09FF-42EE-B9DD-750638966686}"/>
              </a:ext>
              <a:ext uri="{C183D7F6-B498-43B3-948B-1728B52AA6E4}">
                <adec:decorative xmlns:adec="http://schemas.microsoft.com/office/drawing/2017/decorative" xmlns="" val="1"/>
              </a:ext>
            </a:extLst>
          </p:cNvPr>
          <p:cNvSpPr/>
          <p:nvPr/>
        </p:nvSpPr>
        <p:spPr>
          <a:xfrm>
            <a:off x="431800" y="2100317"/>
            <a:ext cx="1984175" cy="1148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solidFill>
                <a:schemeClr val="accent5">
                  <a:lumMod val="50000"/>
                  <a:lumOff val="50000"/>
                </a:schemeClr>
              </a:solidFill>
            </a:endParaRPr>
          </a:p>
        </p:txBody>
      </p:sp>
      <p:sp>
        <p:nvSpPr>
          <p:cNvPr id="4" name="Θέση κειμένου 3">
            <a:extLst>
              <a:ext uri="{FF2B5EF4-FFF2-40B4-BE49-F238E27FC236}">
                <a16:creationId xmlns="" xmlns:a16="http://schemas.microsoft.com/office/drawing/2014/main" id="{6AB259A0-0017-492F-A0DC-4B70C7052AE0}"/>
              </a:ext>
            </a:extLst>
          </p:cNvPr>
          <p:cNvSpPr>
            <a:spLocks noGrp="1"/>
          </p:cNvSpPr>
          <p:nvPr>
            <p:ph type="body" idx="1"/>
          </p:nvPr>
        </p:nvSpPr>
        <p:spPr>
          <a:xfrm>
            <a:off x="432000" y="2442934"/>
            <a:ext cx="5472000" cy="360000"/>
          </a:xfrm>
        </p:spPr>
        <p:txBody>
          <a:bodyPr rtlCol="0"/>
          <a:lstStyle/>
          <a:p>
            <a:r>
              <a:rPr lang="el-GR" sz="3600" dirty="0" smtClean="0">
                <a:effectLst>
                  <a:outerShdw blurRad="38100" dist="38100" dir="2700000" algn="tl">
                    <a:srgbClr val="000000">
                      <a:alpha val="43137"/>
                    </a:srgbClr>
                  </a:outerShdw>
                </a:effectLst>
                <a:latin typeface="Calibri Light" pitchFamily="34" charset="0"/>
                <a:cs typeface="Calibri Light" pitchFamily="34" charset="0"/>
              </a:rPr>
              <a:t>Ατομική Υγιεινή</a:t>
            </a:r>
          </a:p>
          <a:p>
            <a:pPr lvl="0"/>
            <a:endParaRPr lang="el-GR" sz="3600" dirty="0" smtClean="0">
              <a:solidFill>
                <a:schemeClr val="tx1"/>
              </a:solidFill>
              <a:effectLst>
                <a:outerShdw blurRad="38100" dist="38100" dir="2700000" algn="tl">
                  <a:srgbClr val="000000">
                    <a:alpha val="43137"/>
                  </a:srgbClr>
                </a:outerShdw>
              </a:effectLst>
              <a:latin typeface="Calibri Light" pitchFamily="34" charset="0"/>
              <a:cs typeface="Calibri Light" pitchFamily="34" charset="0"/>
            </a:endParaRPr>
          </a:p>
          <a:p>
            <a:pPr rtl="0"/>
            <a:endParaRPr lang="el-GR" dirty="0"/>
          </a:p>
        </p:txBody>
      </p:sp>
      <p:sp>
        <p:nvSpPr>
          <p:cNvPr id="5" name="Θέση περιεχομένου 4">
            <a:extLst>
              <a:ext uri="{FF2B5EF4-FFF2-40B4-BE49-F238E27FC236}">
                <a16:creationId xmlns="" xmlns:a16="http://schemas.microsoft.com/office/drawing/2014/main" id="{CEEB3BAE-C0B2-447C-B8BE-96C6BD84D658}"/>
              </a:ext>
            </a:extLst>
          </p:cNvPr>
          <p:cNvSpPr>
            <a:spLocks noGrp="1"/>
          </p:cNvSpPr>
          <p:nvPr>
            <p:ph sz="half" idx="2"/>
          </p:nvPr>
        </p:nvSpPr>
        <p:spPr>
          <a:xfrm>
            <a:off x="431999" y="2950767"/>
            <a:ext cx="5550789" cy="3371656"/>
          </a:xfrm>
          <a:solidFill>
            <a:srgbClr val="FFC000"/>
          </a:solidFill>
        </p:spPr>
        <p:txBody>
          <a:bodyPr rtlCol="0"/>
          <a:lstStyle/>
          <a:p>
            <a:pPr algn="ctr"/>
            <a:endParaRPr lang="el-GR" sz="4000" b="1" u="sng" dirty="0" smtClean="0"/>
          </a:p>
          <a:p>
            <a:pPr algn="ctr"/>
            <a:endParaRPr lang="el-GR" sz="4000" b="1" u="sng" dirty="0" smtClean="0"/>
          </a:p>
          <a:p>
            <a:pPr algn="ctr"/>
            <a:r>
              <a:rPr lang="el-GR" sz="5400" b="1" u="sng" dirty="0" smtClean="0">
                <a:effectLst>
                  <a:outerShdw blurRad="38100" dist="38100" dir="2700000" algn="tl">
                    <a:srgbClr val="000000">
                      <a:alpha val="43137"/>
                    </a:srgbClr>
                  </a:outerShdw>
                </a:effectLst>
                <a:latin typeface="Calibri Light" pitchFamily="34" charset="0"/>
                <a:cs typeface="Calibri Light" pitchFamily="34" charset="0"/>
              </a:rPr>
              <a:t>ΠΛΥΣΙΜΟ ΧΕΡΙΩΝ</a:t>
            </a:r>
            <a:r>
              <a:rPr lang="el-GR" sz="5400" b="1" dirty="0" smtClean="0">
                <a:effectLst>
                  <a:outerShdw blurRad="38100" dist="38100" dir="2700000" algn="tl">
                    <a:srgbClr val="000000">
                      <a:alpha val="43137"/>
                    </a:srgbClr>
                  </a:outerShdw>
                </a:effectLst>
                <a:latin typeface="Calibri Light" pitchFamily="34" charset="0"/>
                <a:cs typeface="Calibri Light" pitchFamily="34" charset="0"/>
              </a:rPr>
              <a:t> </a:t>
            </a:r>
          </a:p>
          <a:p>
            <a:endParaRPr lang="el-GR" sz="4000" dirty="0" smtClean="0"/>
          </a:p>
          <a:p>
            <a:pPr lvl="0"/>
            <a:endParaRPr lang="el-GR" sz="40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p:txBody>
      </p:sp>
      <p:cxnSp>
        <p:nvCxnSpPr>
          <p:cNvPr id="11" name="Ευθεία γραμμή σύνδεσης 10" descr="Διαχωριστική γραμμή διαφάνειας">
            <a:extLst>
              <a:ext uri="{FF2B5EF4-FFF2-40B4-BE49-F238E27FC236}">
                <a16:creationId xmlns="" xmlns:a16="http://schemas.microsoft.com/office/drawing/2014/main" id="{5A563457-1EC8-4978-BCCB-AFD88C9ED04C}"/>
              </a:ext>
              <a:ext uri="{C183D7F6-B498-43B3-948B-1728B52AA6E4}">
                <adec:decorative xmlns:adec="http://schemas.microsoft.com/office/drawing/2017/decorative" xmlns=""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Σύμβολο κράτησης αριθμού διαφάνειας 7">
            <a:extLst>
              <a:ext uri="{FF2B5EF4-FFF2-40B4-BE49-F238E27FC236}">
                <a16:creationId xmlns=""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5</a:t>
            </a:fld>
            <a:endParaRPr lang="el-GR" dirty="0"/>
          </a:p>
        </p:txBody>
      </p:sp>
      <p:sp>
        <p:nvSpPr>
          <p:cNvPr id="14" name="13 - Θέση κειμένου"/>
          <p:cNvSpPr>
            <a:spLocks noGrp="1"/>
          </p:cNvSpPr>
          <p:nvPr>
            <p:ph type="body" sz="quarter" idx="12"/>
          </p:nvPr>
        </p:nvSpPr>
        <p:spPr>
          <a:xfrm>
            <a:off x="6247635" y="1341090"/>
            <a:ext cx="5472113" cy="5216464"/>
          </a:xfrm>
        </p:spPr>
        <p:txBody>
          <a:bodyPr/>
          <a:lstStyle/>
          <a:p>
            <a:endParaRPr lang="el-GR" b="1" dirty="0" smtClean="0"/>
          </a:p>
          <a:p>
            <a:endParaRPr lang="el-GR" b="1" dirty="0" smtClean="0"/>
          </a:p>
          <a:p>
            <a:r>
              <a:rPr lang="el-GR" sz="3200" dirty="0" smtClean="0">
                <a:effectLst>
                  <a:outerShdw blurRad="38100" dist="38100" dir="2700000" algn="tl">
                    <a:srgbClr val="000000">
                      <a:alpha val="43137"/>
                    </a:srgbClr>
                  </a:outerShdw>
                </a:effectLst>
              </a:rPr>
              <a:t>Πότε και πως πρέπει να πλένετε τα χέρια σας για να παραμείνετε υγιείς. </a:t>
            </a:r>
            <a:endParaRPr lang="el-GR" sz="3600" dirty="0" smtClean="0">
              <a:effectLst>
                <a:outerShdw blurRad="38100" dist="38100" dir="2700000" algn="tl">
                  <a:srgbClr val="000000">
                    <a:alpha val="43137"/>
                  </a:srgbClr>
                </a:outerShdw>
              </a:effectLst>
            </a:endParaRPr>
          </a:p>
          <a:p>
            <a:pPr>
              <a:buNone/>
            </a:pPr>
            <a:endParaRPr lang="el-GR" b="1" dirty="0" smtClean="0"/>
          </a:p>
          <a:p>
            <a:endParaRPr lang="el-GR" dirty="0"/>
          </a:p>
        </p:txBody>
      </p:sp>
    </p:spTree>
    <p:extLst>
      <p:ext uri="{BB962C8B-B14F-4D97-AF65-F5344CB8AC3E}">
        <p14:creationId xmlns:p14="http://schemas.microsoft.com/office/powerpoint/2010/main" val="3188837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9304E83-A4F0-49C5-BB01-F5773509A2B3}"/>
              </a:ext>
            </a:extLst>
          </p:cNvPr>
          <p:cNvSpPr>
            <a:spLocks noGrp="1"/>
          </p:cNvSpPr>
          <p:nvPr>
            <p:ph type="title"/>
          </p:nvPr>
        </p:nvSpPr>
        <p:spPr>
          <a:xfrm>
            <a:off x="195943" y="404948"/>
            <a:ext cx="11996057" cy="783772"/>
          </a:xfrm>
          <a:solidFill>
            <a:schemeClr val="accent5">
              <a:lumMod val="50000"/>
              <a:lumOff val="50000"/>
            </a:schemeClr>
          </a:solidFill>
        </p:spPr>
        <p:txBody>
          <a:bodyPr rtlCol="0"/>
          <a:lstStyle/>
          <a:p>
            <a:pPr algn="ctr"/>
            <a:r>
              <a:rPr lang="en-US" dirty="0" smtClean="0">
                <a:effectLst>
                  <a:outerShdw blurRad="38100" dist="38100" dir="2700000" algn="tl">
                    <a:srgbClr val="000000">
                      <a:alpha val="43137"/>
                    </a:srgbClr>
                  </a:outerShdw>
                </a:effectLst>
              </a:rPr>
              <a:t> </a:t>
            </a:r>
            <a:r>
              <a:rPr lang="el-GR" sz="54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ΑΝΑΓΚΑΙΕΣ        ΕΝΝΟΙΕΣ</a:t>
            </a:r>
            <a:endParaRPr lang="el-GR" sz="54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12" name="Ορθογώνιο 11" descr="Μπλοκ επισήμανσης αριστερά">
            <a:extLst>
              <a:ext uri="{FF2B5EF4-FFF2-40B4-BE49-F238E27FC236}">
                <a16:creationId xmlns="" xmlns:a16="http://schemas.microsoft.com/office/drawing/2014/main" id="{7F65E93D-09FF-42EE-B9DD-750638966686}"/>
              </a:ext>
              <a:ext uri="{C183D7F6-B498-43B3-948B-1728B52AA6E4}">
                <adec:decorative xmlns:adec="http://schemas.microsoft.com/office/drawing/2017/decorative" xmlns="" val="1"/>
              </a:ext>
            </a:extLst>
          </p:cNvPr>
          <p:cNvSpPr/>
          <p:nvPr/>
        </p:nvSpPr>
        <p:spPr>
          <a:xfrm>
            <a:off x="431800" y="2100317"/>
            <a:ext cx="1984175" cy="1148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solidFill>
                <a:schemeClr val="accent5">
                  <a:lumMod val="50000"/>
                  <a:lumOff val="50000"/>
                </a:schemeClr>
              </a:solidFill>
            </a:endParaRPr>
          </a:p>
        </p:txBody>
      </p:sp>
      <p:sp>
        <p:nvSpPr>
          <p:cNvPr id="4" name="Θέση κειμένου 3">
            <a:extLst>
              <a:ext uri="{FF2B5EF4-FFF2-40B4-BE49-F238E27FC236}">
                <a16:creationId xmlns="" xmlns:a16="http://schemas.microsoft.com/office/drawing/2014/main" id="{6AB259A0-0017-492F-A0DC-4B70C7052AE0}"/>
              </a:ext>
            </a:extLst>
          </p:cNvPr>
          <p:cNvSpPr>
            <a:spLocks noGrp="1"/>
          </p:cNvSpPr>
          <p:nvPr>
            <p:ph type="body" idx="1"/>
          </p:nvPr>
        </p:nvSpPr>
        <p:spPr>
          <a:xfrm>
            <a:off x="432000" y="2442934"/>
            <a:ext cx="5472000" cy="360000"/>
          </a:xfrm>
        </p:spPr>
        <p:txBody>
          <a:bodyPr rtlCol="0"/>
          <a:lstStyle/>
          <a:p>
            <a:r>
              <a:rPr lang="el-GR" sz="3600" dirty="0" smtClean="0">
                <a:effectLst>
                  <a:outerShdw blurRad="38100" dist="38100" dir="2700000" algn="tl">
                    <a:srgbClr val="000000">
                      <a:alpha val="43137"/>
                    </a:srgbClr>
                  </a:outerShdw>
                </a:effectLst>
                <a:latin typeface="Calibri Light" pitchFamily="34" charset="0"/>
                <a:cs typeface="Calibri Light" pitchFamily="34" charset="0"/>
              </a:rPr>
              <a:t>Ατομική Υγιεινή</a:t>
            </a:r>
          </a:p>
          <a:p>
            <a:pPr lvl="0"/>
            <a:endParaRPr lang="el-GR" sz="3600" dirty="0" smtClean="0">
              <a:solidFill>
                <a:schemeClr val="tx1"/>
              </a:solidFill>
              <a:effectLst>
                <a:outerShdw blurRad="38100" dist="38100" dir="2700000" algn="tl">
                  <a:srgbClr val="000000">
                    <a:alpha val="43137"/>
                  </a:srgbClr>
                </a:outerShdw>
              </a:effectLst>
              <a:latin typeface="Calibri Light" pitchFamily="34" charset="0"/>
              <a:cs typeface="Calibri Light" pitchFamily="34" charset="0"/>
            </a:endParaRPr>
          </a:p>
          <a:p>
            <a:pPr rtl="0"/>
            <a:endParaRPr lang="el-GR" dirty="0"/>
          </a:p>
        </p:txBody>
      </p:sp>
      <p:sp>
        <p:nvSpPr>
          <p:cNvPr id="5" name="Θέση περιεχομένου 4">
            <a:extLst>
              <a:ext uri="{FF2B5EF4-FFF2-40B4-BE49-F238E27FC236}">
                <a16:creationId xmlns="" xmlns:a16="http://schemas.microsoft.com/office/drawing/2014/main" id="{CEEB3BAE-C0B2-447C-B8BE-96C6BD84D658}"/>
              </a:ext>
            </a:extLst>
          </p:cNvPr>
          <p:cNvSpPr>
            <a:spLocks noGrp="1"/>
          </p:cNvSpPr>
          <p:nvPr>
            <p:ph sz="half" idx="2"/>
          </p:nvPr>
        </p:nvSpPr>
        <p:spPr>
          <a:xfrm>
            <a:off x="431999" y="2950767"/>
            <a:ext cx="5550789" cy="3371656"/>
          </a:xfrm>
          <a:solidFill>
            <a:srgbClr val="FFC000"/>
          </a:solidFill>
        </p:spPr>
        <p:txBody>
          <a:bodyPr rtlCol="0"/>
          <a:lstStyle/>
          <a:p>
            <a:pPr algn="ctr"/>
            <a:endParaRPr lang="el-GR" sz="4000" b="1" u="sng" dirty="0" smtClean="0"/>
          </a:p>
          <a:p>
            <a:r>
              <a:rPr lang="el-GR" sz="3200" b="1" dirty="0" smtClean="0">
                <a:effectLst>
                  <a:outerShdw blurRad="38100" dist="38100" dir="2700000" algn="tl">
                    <a:srgbClr val="000000">
                      <a:alpha val="43137"/>
                    </a:srgbClr>
                  </a:outerShdw>
                </a:effectLst>
                <a:latin typeface="Calibri Light" pitchFamily="34" charset="0"/>
                <a:cs typeface="Calibri Light" pitchFamily="34" charset="0"/>
              </a:rPr>
              <a:t>Καθημερινές  δραστηριότητες στις οποίες θα πρέπει να εφαρμόζουμε την Υγιεινή των Χεριών πλένοντας τα χέρια μας με νερό και σαπούνι:</a:t>
            </a:r>
            <a:endParaRPr lang="el-GR" sz="3200" dirty="0" smtClean="0">
              <a:effectLst>
                <a:outerShdw blurRad="38100" dist="38100" dir="2700000" algn="tl">
                  <a:srgbClr val="000000">
                    <a:alpha val="43137"/>
                  </a:srgbClr>
                </a:outerShdw>
              </a:effectLst>
              <a:latin typeface="Calibri Light" pitchFamily="34" charset="0"/>
              <a:cs typeface="Calibri Light" pitchFamily="34" charset="0"/>
            </a:endParaRPr>
          </a:p>
          <a:p>
            <a:pPr algn="ctr"/>
            <a:endParaRPr lang="el-GR" sz="4000" b="1" u="sng" dirty="0" smtClean="0"/>
          </a:p>
          <a:p>
            <a:pPr algn="ctr"/>
            <a:endParaRPr lang="el-GR" sz="5400" b="1" dirty="0" smtClean="0">
              <a:effectLst>
                <a:outerShdw blurRad="38100" dist="38100" dir="2700000" algn="tl">
                  <a:srgbClr val="000000">
                    <a:alpha val="43137"/>
                  </a:srgbClr>
                </a:outerShdw>
              </a:effectLst>
              <a:latin typeface="Calibri Light" pitchFamily="34" charset="0"/>
              <a:cs typeface="Calibri Light" pitchFamily="34" charset="0"/>
            </a:endParaRPr>
          </a:p>
          <a:p>
            <a:endParaRPr lang="el-GR" sz="4000" dirty="0" smtClean="0"/>
          </a:p>
          <a:p>
            <a:pPr lvl="0"/>
            <a:endParaRPr lang="el-GR" sz="40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p:txBody>
      </p:sp>
      <p:cxnSp>
        <p:nvCxnSpPr>
          <p:cNvPr id="11" name="Ευθεία γραμμή σύνδεσης 10" descr="Διαχωριστική γραμμή διαφάνειας">
            <a:extLst>
              <a:ext uri="{FF2B5EF4-FFF2-40B4-BE49-F238E27FC236}">
                <a16:creationId xmlns="" xmlns:a16="http://schemas.microsoft.com/office/drawing/2014/main" id="{5A563457-1EC8-4978-BCCB-AFD88C9ED04C}"/>
              </a:ext>
              <a:ext uri="{C183D7F6-B498-43B3-948B-1728B52AA6E4}">
                <adec:decorative xmlns:adec="http://schemas.microsoft.com/office/drawing/2017/decorative" xmlns=""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Σύμβολο κράτησης αριθμού διαφάνειας 7">
            <a:extLst>
              <a:ext uri="{FF2B5EF4-FFF2-40B4-BE49-F238E27FC236}">
                <a16:creationId xmlns=""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6</a:t>
            </a:fld>
            <a:endParaRPr lang="el-GR" dirty="0"/>
          </a:p>
        </p:txBody>
      </p:sp>
      <p:sp>
        <p:nvSpPr>
          <p:cNvPr id="14" name="13 - Θέση κειμένου"/>
          <p:cNvSpPr>
            <a:spLocks noGrp="1"/>
          </p:cNvSpPr>
          <p:nvPr>
            <p:ph type="body" sz="quarter" idx="12"/>
          </p:nvPr>
        </p:nvSpPr>
        <p:spPr>
          <a:xfrm>
            <a:off x="6299886" y="1175657"/>
            <a:ext cx="5472113" cy="5342708"/>
          </a:xfrm>
        </p:spPr>
        <p:txBody>
          <a:bodyPr/>
          <a:lstStyle/>
          <a:p>
            <a:pPr>
              <a:buNone/>
            </a:pPr>
            <a:endParaRPr lang="el-GR" sz="1600" b="1" dirty="0" smtClean="0"/>
          </a:p>
          <a:p>
            <a:pPr marL="342900" indent="-342900"/>
            <a:r>
              <a:rPr lang="el-GR" sz="2400" dirty="0" smtClean="0">
                <a:effectLst>
                  <a:outerShdw blurRad="38100" dist="38100" dir="2700000" algn="tl">
                    <a:srgbClr val="000000">
                      <a:alpha val="43137"/>
                    </a:srgbClr>
                  </a:outerShdw>
                </a:effectLst>
                <a:latin typeface="Calibri Light" pitchFamily="34" charset="0"/>
                <a:cs typeface="Calibri Light" pitchFamily="34" charset="0"/>
              </a:rPr>
              <a:t>Πριν, κατά τη διάρκεια και μετά την προετοιμασία του φαγητού</a:t>
            </a:r>
          </a:p>
          <a:p>
            <a:pPr marL="342900" indent="-342900"/>
            <a:r>
              <a:rPr lang="el-GR" sz="2400" dirty="0" smtClean="0">
                <a:effectLst>
                  <a:outerShdw blurRad="38100" dist="38100" dir="2700000" algn="tl">
                    <a:srgbClr val="000000">
                      <a:alpha val="43137"/>
                    </a:srgbClr>
                  </a:outerShdw>
                </a:effectLst>
                <a:latin typeface="Calibri Light" pitchFamily="34" charset="0"/>
                <a:cs typeface="Calibri Light" pitchFamily="34" charset="0"/>
              </a:rPr>
              <a:t>Πριν τη λήψη γεύματος</a:t>
            </a:r>
          </a:p>
          <a:p>
            <a:pPr marL="342900" indent="-342900"/>
            <a:r>
              <a:rPr lang="el-GR" sz="2400" dirty="0" smtClean="0">
                <a:effectLst>
                  <a:outerShdw blurRad="38100" dist="38100" dir="2700000" algn="tl">
                    <a:srgbClr val="000000">
                      <a:alpha val="43137"/>
                    </a:srgbClr>
                  </a:outerShdw>
                </a:effectLst>
                <a:latin typeface="Calibri Light" pitchFamily="34" charset="0"/>
                <a:cs typeface="Calibri Light" pitchFamily="34" charset="0"/>
              </a:rPr>
              <a:t>Πριν και μετά τη φροντίδα ασθενή που εμφανίζει έμετο ή διάρροια ή συμπτώματα από το αναπνευστικό</a:t>
            </a:r>
          </a:p>
          <a:p>
            <a:pPr marL="342900" indent="-342900"/>
            <a:r>
              <a:rPr lang="el-GR" sz="2400" dirty="0" smtClean="0">
                <a:effectLst>
                  <a:outerShdw blurRad="38100" dist="38100" dir="2700000" algn="tl">
                    <a:srgbClr val="000000">
                      <a:alpha val="43137"/>
                    </a:srgbClr>
                  </a:outerShdw>
                </a:effectLst>
                <a:latin typeface="Calibri Light" pitchFamily="34" charset="0"/>
                <a:cs typeface="Calibri Light" pitchFamily="34" charset="0"/>
              </a:rPr>
              <a:t>Πριν και μετά τη φροντίδα τραύματος</a:t>
            </a:r>
          </a:p>
          <a:p>
            <a:pPr marL="342900" indent="-342900"/>
            <a:r>
              <a:rPr lang="el-GR" sz="2400" dirty="0" smtClean="0">
                <a:effectLst>
                  <a:outerShdw blurRad="38100" dist="38100" dir="2700000" algn="tl">
                    <a:srgbClr val="000000">
                      <a:alpha val="43137"/>
                    </a:srgbClr>
                  </a:outerShdw>
                </a:effectLst>
                <a:latin typeface="Calibri Light" pitchFamily="34" charset="0"/>
                <a:cs typeface="Calibri Light" pitchFamily="34" charset="0"/>
              </a:rPr>
              <a:t>Μετά τη χρήση της τουαλέτας</a:t>
            </a:r>
          </a:p>
          <a:p>
            <a:pPr marL="342900" indent="-342900"/>
            <a:r>
              <a:rPr lang="el-GR" sz="2400" dirty="0" smtClean="0">
                <a:effectLst>
                  <a:outerShdw blurRad="38100" dist="38100" dir="2700000" algn="tl">
                    <a:srgbClr val="000000">
                      <a:alpha val="43137"/>
                    </a:srgbClr>
                  </a:outerShdw>
                </a:effectLst>
                <a:latin typeface="Calibri Light" pitchFamily="34" charset="0"/>
                <a:cs typeface="Calibri Light" pitchFamily="34" charset="0"/>
              </a:rPr>
              <a:t>Μετά την αλλαγή πάνας ή τον καθαρισμό ενός παιδιού που έχει χρησιμοποιήσει την τουαλέτα</a:t>
            </a:r>
          </a:p>
          <a:p>
            <a:endParaRPr lang="el-GR" sz="1600" dirty="0"/>
          </a:p>
        </p:txBody>
      </p:sp>
    </p:spTree>
    <p:extLst>
      <p:ext uri="{BB962C8B-B14F-4D97-AF65-F5344CB8AC3E}">
        <p14:creationId xmlns:p14="http://schemas.microsoft.com/office/powerpoint/2010/main" val="3188837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9304E83-A4F0-49C5-BB01-F5773509A2B3}"/>
              </a:ext>
            </a:extLst>
          </p:cNvPr>
          <p:cNvSpPr>
            <a:spLocks noGrp="1"/>
          </p:cNvSpPr>
          <p:nvPr>
            <p:ph type="title"/>
          </p:nvPr>
        </p:nvSpPr>
        <p:spPr>
          <a:xfrm>
            <a:off x="195943" y="404948"/>
            <a:ext cx="11996057" cy="783772"/>
          </a:xfrm>
          <a:solidFill>
            <a:schemeClr val="accent5">
              <a:lumMod val="50000"/>
              <a:lumOff val="50000"/>
            </a:schemeClr>
          </a:solidFill>
        </p:spPr>
        <p:txBody>
          <a:bodyPr rtlCol="0"/>
          <a:lstStyle/>
          <a:p>
            <a:pPr algn="ctr"/>
            <a:r>
              <a:rPr lang="en-US" dirty="0" smtClean="0">
                <a:effectLst>
                  <a:outerShdw blurRad="38100" dist="38100" dir="2700000" algn="tl">
                    <a:srgbClr val="000000">
                      <a:alpha val="43137"/>
                    </a:srgbClr>
                  </a:outerShdw>
                </a:effectLst>
              </a:rPr>
              <a:t> </a:t>
            </a:r>
            <a:r>
              <a:rPr lang="el-GR" sz="5400" dirty="0" smtClean="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ΑΝΑΓΚΑΙΕΣ        ΕΝΝΟΙΕΣ</a:t>
            </a:r>
            <a:endParaRPr lang="el-GR" sz="54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12" name="Ορθογώνιο 11" descr="Μπλοκ επισήμανσης αριστερά">
            <a:extLst>
              <a:ext uri="{FF2B5EF4-FFF2-40B4-BE49-F238E27FC236}">
                <a16:creationId xmlns="" xmlns:a16="http://schemas.microsoft.com/office/drawing/2014/main" id="{7F65E93D-09FF-42EE-B9DD-750638966686}"/>
              </a:ext>
              <a:ext uri="{C183D7F6-B498-43B3-948B-1728B52AA6E4}">
                <adec:decorative xmlns:adec="http://schemas.microsoft.com/office/drawing/2017/decorative" xmlns="" val="1"/>
              </a:ext>
            </a:extLst>
          </p:cNvPr>
          <p:cNvSpPr/>
          <p:nvPr/>
        </p:nvSpPr>
        <p:spPr>
          <a:xfrm>
            <a:off x="431800" y="2100317"/>
            <a:ext cx="1984175" cy="1148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solidFill>
                <a:schemeClr val="accent5">
                  <a:lumMod val="50000"/>
                  <a:lumOff val="50000"/>
                </a:schemeClr>
              </a:solidFill>
            </a:endParaRPr>
          </a:p>
        </p:txBody>
      </p:sp>
      <p:sp>
        <p:nvSpPr>
          <p:cNvPr id="4" name="Θέση κειμένου 3">
            <a:extLst>
              <a:ext uri="{FF2B5EF4-FFF2-40B4-BE49-F238E27FC236}">
                <a16:creationId xmlns="" xmlns:a16="http://schemas.microsoft.com/office/drawing/2014/main" id="{6AB259A0-0017-492F-A0DC-4B70C7052AE0}"/>
              </a:ext>
            </a:extLst>
          </p:cNvPr>
          <p:cNvSpPr>
            <a:spLocks noGrp="1"/>
          </p:cNvSpPr>
          <p:nvPr>
            <p:ph type="body" idx="1"/>
          </p:nvPr>
        </p:nvSpPr>
        <p:spPr>
          <a:xfrm>
            <a:off x="432000" y="2442934"/>
            <a:ext cx="5472000" cy="360000"/>
          </a:xfrm>
        </p:spPr>
        <p:txBody>
          <a:bodyPr rtlCol="0"/>
          <a:lstStyle/>
          <a:p>
            <a:r>
              <a:rPr lang="el-GR" sz="3600" dirty="0" smtClean="0">
                <a:effectLst>
                  <a:outerShdw blurRad="38100" dist="38100" dir="2700000" algn="tl">
                    <a:srgbClr val="000000">
                      <a:alpha val="43137"/>
                    </a:srgbClr>
                  </a:outerShdw>
                </a:effectLst>
                <a:latin typeface="Calibri Light" pitchFamily="34" charset="0"/>
                <a:cs typeface="Calibri Light" pitchFamily="34" charset="0"/>
              </a:rPr>
              <a:t>Ατομική Υγιεινή</a:t>
            </a:r>
          </a:p>
          <a:p>
            <a:pPr lvl="0"/>
            <a:endParaRPr lang="el-GR" sz="3600" dirty="0" smtClean="0">
              <a:solidFill>
                <a:schemeClr val="tx1"/>
              </a:solidFill>
              <a:effectLst>
                <a:outerShdw blurRad="38100" dist="38100" dir="2700000" algn="tl">
                  <a:srgbClr val="000000">
                    <a:alpha val="43137"/>
                  </a:srgbClr>
                </a:outerShdw>
              </a:effectLst>
              <a:latin typeface="Calibri Light" pitchFamily="34" charset="0"/>
              <a:cs typeface="Calibri Light" pitchFamily="34" charset="0"/>
            </a:endParaRPr>
          </a:p>
          <a:p>
            <a:pPr rtl="0"/>
            <a:endParaRPr lang="el-GR" dirty="0"/>
          </a:p>
        </p:txBody>
      </p:sp>
      <p:sp>
        <p:nvSpPr>
          <p:cNvPr id="5" name="Θέση περιεχομένου 4">
            <a:extLst>
              <a:ext uri="{FF2B5EF4-FFF2-40B4-BE49-F238E27FC236}">
                <a16:creationId xmlns="" xmlns:a16="http://schemas.microsoft.com/office/drawing/2014/main" id="{CEEB3BAE-C0B2-447C-B8BE-96C6BD84D658}"/>
              </a:ext>
            </a:extLst>
          </p:cNvPr>
          <p:cNvSpPr>
            <a:spLocks noGrp="1"/>
          </p:cNvSpPr>
          <p:nvPr>
            <p:ph sz="half" idx="2"/>
          </p:nvPr>
        </p:nvSpPr>
        <p:spPr>
          <a:xfrm>
            <a:off x="431999" y="2950767"/>
            <a:ext cx="5550789" cy="3371656"/>
          </a:xfrm>
          <a:solidFill>
            <a:srgbClr val="FFC000"/>
          </a:solidFill>
        </p:spPr>
        <p:txBody>
          <a:bodyPr rtlCol="0"/>
          <a:lstStyle/>
          <a:p>
            <a:pPr algn="ctr"/>
            <a:endParaRPr lang="el-GR" sz="4000" b="1" u="sng" dirty="0" smtClean="0"/>
          </a:p>
          <a:p>
            <a:r>
              <a:rPr lang="el-GR" sz="3200" b="1" dirty="0" smtClean="0">
                <a:effectLst>
                  <a:outerShdw blurRad="38100" dist="38100" dir="2700000" algn="tl">
                    <a:srgbClr val="000000">
                      <a:alpha val="43137"/>
                    </a:srgbClr>
                  </a:outerShdw>
                </a:effectLst>
                <a:latin typeface="Calibri Light" pitchFamily="34" charset="0"/>
                <a:cs typeface="Calibri Light" pitchFamily="34" charset="0"/>
              </a:rPr>
              <a:t>Καθημερινές  δραστηριότητες στις οποίες θα πρέπει να εφαρμόζουμε την Υγιεινή των Χεριών πλένοντας τα χέρια μας με νερό και σαπούνι:</a:t>
            </a:r>
            <a:endParaRPr lang="el-GR" sz="3200" dirty="0" smtClean="0">
              <a:effectLst>
                <a:outerShdw blurRad="38100" dist="38100" dir="2700000" algn="tl">
                  <a:srgbClr val="000000">
                    <a:alpha val="43137"/>
                  </a:srgbClr>
                </a:outerShdw>
              </a:effectLst>
              <a:latin typeface="Calibri Light" pitchFamily="34" charset="0"/>
              <a:cs typeface="Calibri Light" pitchFamily="34" charset="0"/>
            </a:endParaRPr>
          </a:p>
          <a:p>
            <a:pPr algn="ctr"/>
            <a:endParaRPr lang="el-GR" sz="4000" b="1" u="sng" dirty="0" smtClean="0"/>
          </a:p>
          <a:p>
            <a:pPr algn="ctr"/>
            <a:endParaRPr lang="el-GR" sz="5400" b="1" dirty="0" smtClean="0">
              <a:effectLst>
                <a:outerShdw blurRad="38100" dist="38100" dir="2700000" algn="tl">
                  <a:srgbClr val="000000">
                    <a:alpha val="43137"/>
                  </a:srgbClr>
                </a:outerShdw>
              </a:effectLst>
              <a:latin typeface="Calibri Light" pitchFamily="34" charset="0"/>
              <a:cs typeface="Calibri Light" pitchFamily="34" charset="0"/>
            </a:endParaRPr>
          </a:p>
          <a:p>
            <a:endParaRPr lang="el-GR" sz="4000" dirty="0" smtClean="0"/>
          </a:p>
          <a:p>
            <a:pPr lvl="0"/>
            <a:endParaRPr lang="el-GR" sz="40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p:txBody>
      </p:sp>
      <p:cxnSp>
        <p:nvCxnSpPr>
          <p:cNvPr id="11" name="Ευθεία γραμμή σύνδεσης 10" descr="Διαχωριστική γραμμή διαφάνειας">
            <a:extLst>
              <a:ext uri="{FF2B5EF4-FFF2-40B4-BE49-F238E27FC236}">
                <a16:creationId xmlns="" xmlns:a16="http://schemas.microsoft.com/office/drawing/2014/main" id="{5A563457-1EC8-4978-BCCB-AFD88C9ED04C}"/>
              </a:ext>
              <a:ext uri="{C183D7F6-B498-43B3-948B-1728B52AA6E4}">
                <adec:decorative xmlns:adec="http://schemas.microsoft.com/office/drawing/2017/decorative" xmlns=""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Σύμβολο κράτησης αριθμού διαφάνειας 7">
            <a:extLst>
              <a:ext uri="{FF2B5EF4-FFF2-40B4-BE49-F238E27FC236}">
                <a16:creationId xmlns=""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7</a:t>
            </a:fld>
            <a:endParaRPr lang="el-GR" dirty="0"/>
          </a:p>
        </p:txBody>
      </p:sp>
      <p:sp>
        <p:nvSpPr>
          <p:cNvPr id="14" name="13 - Θέση κειμένου"/>
          <p:cNvSpPr>
            <a:spLocks noGrp="1"/>
          </p:cNvSpPr>
          <p:nvPr>
            <p:ph type="body" sz="quarter" idx="12"/>
          </p:nvPr>
        </p:nvSpPr>
        <p:spPr>
          <a:xfrm>
            <a:off x="6247635" y="1341090"/>
            <a:ext cx="5472113" cy="5216464"/>
          </a:xfrm>
        </p:spPr>
        <p:txBody>
          <a:bodyPr/>
          <a:lstStyle/>
          <a:p>
            <a:endParaRPr lang="el-GR" b="1" dirty="0" smtClean="0"/>
          </a:p>
          <a:p>
            <a:endParaRPr lang="el-GR" b="1" dirty="0" smtClean="0"/>
          </a:p>
          <a:p>
            <a:pPr>
              <a:buNone/>
            </a:pPr>
            <a:endParaRPr lang="el-GR" b="1" dirty="0" smtClean="0"/>
          </a:p>
          <a:p>
            <a:endParaRPr lang="el-GR" dirty="0"/>
          </a:p>
        </p:txBody>
      </p:sp>
      <p:sp>
        <p:nvSpPr>
          <p:cNvPr id="9" name="8 - Ορθογώνιο"/>
          <p:cNvSpPr/>
          <p:nvPr/>
        </p:nvSpPr>
        <p:spPr>
          <a:xfrm>
            <a:off x="6096000" y="1287253"/>
            <a:ext cx="6096000" cy="4832092"/>
          </a:xfrm>
          <a:prstGeom prst="rect">
            <a:avLst/>
          </a:prstGeom>
        </p:spPr>
        <p:txBody>
          <a:bodyPr wrap="square">
            <a:spAutoFit/>
          </a:bodyPr>
          <a:lstStyle/>
          <a:p>
            <a:pPr marL="342900" indent="-342900">
              <a:buFont typeface="Arial" pitchFamily="34" charset="0"/>
              <a:buChar char="•"/>
            </a:pPr>
            <a:r>
              <a:rPr lang="el-GR" sz="2800" dirty="0" smtClean="0">
                <a:effectLst>
                  <a:outerShdw blurRad="38100" dist="38100" dir="2700000" algn="tl">
                    <a:srgbClr val="000000">
                      <a:alpha val="43137"/>
                    </a:srgbClr>
                  </a:outerShdw>
                </a:effectLst>
                <a:latin typeface="Calibri Light" pitchFamily="34" charset="0"/>
                <a:cs typeface="Calibri Light" pitchFamily="34" charset="0"/>
              </a:rPr>
              <a:t>Μετά από φτάρνισμα ή βήχα</a:t>
            </a:r>
          </a:p>
          <a:p>
            <a:pPr marL="342900" indent="-342900">
              <a:buFont typeface="Arial" pitchFamily="34" charset="0"/>
              <a:buChar char="•"/>
            </a:pPr>
            <a:r>
              <a:rPr lang="el-GR" sz="2800" dirty="0" smtClean="0">
                <a:effectLst>
                  <a:outerShdw blurRad="38100" dist="38100" dir="2700000" algn="tl">
                    <a:srgbClr val="000000">
                      <a:alpha val="43137"/>
                    </a:srgbClr>
                  </a:outerShdw>
                </a:effectLst>
                <a:latin typeface="Calibri Light" pitchFamily="34" charset="0"/>
                <a:cs typeface="Calibri Light" pitchFamily="34" charset="0"/>
              </a:rPr>
              <a:t>Μετά την επαφή με ζώο, ζωοτροφές ή ζωικά απόβλητα</a:t>
            </a:r>
          </a:p>
          <a:p>
            <a:pPr marL="342900" indent="-342900">
              <a:buFont typeface="Arial" pitchFamily="34" charset="0"/>
              <a:buChar char="•"/>
            </a:pPr>
            <a:r>
              <a:rPr lang="el-GR" sz="2800" dirty="0" smtClean="0">
                <a:effectLst>
                  <a:outerShdw blurRad="38100" dist="38100" dir="2700000" algn="tl">
                    <a:srgbClr val="000000">
                      <a:alpha val="43137"/>
                    </a:srgbClr>
                  </a:outerShdw>
                </a:effectLst>
                <a:latin typeface="Calibri Light" pitchFamily="34" charset="0"/>
                <a:cs typeface="Calibri Light" pitchFamily="34" charset="0"/>
              </a:rPr>
              <a:t>Μετά το χειρισμό τροφών για ζώα συντροφιάς ή ζώων συντροφιάς</a:t>
            </a:r>
          </a:p>
          <a:p>
            <a:pPr marL="342900" indent="-342900">
              <a:buFont typeface="Arial" pitchFamily="34" charset="0"/>
              <a:buChar char="•"/>
            </a:pPr>
            <a:r>
              <a:rPr lang="el-GR" sz="2800" dirty="0" smtClean="0">
                <a:effectLst>
                  <a:outerShdw blurRad="38100" dist="38100" dir="2700000" algn="tl">
                    <a:srgbClr val="000000">
                      <a:alpha val="43137"/>
                    </a:srgbClr>
                  </a:outerShdw>
                </a:effectLst>
                <a:latin typeface="Calibri Light" pitchFamily="34" charset="0"/>
                <a:cs typeface="Calibri Light" pitchFamily="34" charset="0"/>
              </a:rPr>
              <a:t>Μετά την επαφή με απορρίμματα</a:t>
            </a:r>
          </a:p>
          <a:p>
            <a:pPr marL="342900" indent="-342900">
              <a:buFont typeface="Arial" pitchFamily="34" charset="0"/>
              <a:buChar char="•"/>
            </a:pPr>
            <a:r>
              <a:rPr lang="el-GR" sz="2800" dirty="0" smtClean="0">
                <a:effectLst>
                  <a:outerShdw blurRad="38100" dist="38100" dir="2700000" algn="tl">
                    <a:srgbClr val="000000">
                      <a:alpha val="43137"/>
                    </a:srgbClr>
                  </a:outerShdw>
                </a:effectLst>
                <a:latin typeface="Calibri Light" pitchFamily="34" charset="0"/>
                <a:cs typeface="Calibri Light" pitchFamily="34" charset="0"/>
              </a:rPr>
              <a:t>Μετά από επαφή με άτομο που εμφανίζει συμπτώματα αναπνευστικού</a:t>
            </a:r>
          </a:p>
          <a:p>
            <a:pPr marL="342900" indent="-342900">
              <a:buFont typeface="Arial" pitchFamily="34" charset="0"/>
              <a:buChar char="•"/>
            </a:pPr>
            <a:r>
              <a:rPr lang="el-GR" sz="2800" dirty="0" smtClean="0">
                <a:effectLst>
                  <a:outerShdw blurRad="38100" dist="38100" dir="2700000" algn="tl">
                    <a:srgbClr val="000000">
                      <a:alpha val="43137"/>
                    </a:srgbClr>
                  </a:outerShdw>
                </a:effectLst>
                <a:latin typeface="Calibri Light" pitchFamily="34" charset="0"/>
                <a:cs typeface="Calibri Light" pitchFamily="34" charset="0"/>
              </a:rPr>
              <a:t>Μετά από επαφή με οποιαδήποτε επιφάνεια πιθανώς επιμολυσμένη</a:t>
            </a:r>
          </a:p>
        </p:txBody>
      </p:sp>
    </p:spTree>
    <p:extLst>
      <p:ext uri="{BB962C8B-B14F-4D97-AF65-F5344CB8AC3E}">
        <p14:creationId xmlns:p14="http://schemas.microsoft.com/office/powerpoint/2010/main" val="3188837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9304E83-A4F0-49C5-BB01-F5773509A2B3}"/>
              </a:ext>
            </a:extLst>
          </p:cNvPr>
          <p:cNvSpPr>
            <a:spLocks noGrp="1"/>
          </p:cNvSpPr>
          <p:nvPr>
            <p:ph type="title"/>
          </p:nvPr>
        </p:nvSpPr>
        <p:spPr>
          <a:xfrm>
            <a:off x="195943" y="169817"/>
            <a:ext cx="11996057" cy="783772"/>
          </a:xfrm>
          <a:solidFill>
            <a:schemeClr val="accent5">
              <a:lumMod val="50000"/>
              <a:lumOff val="50000"/>
            </a:schemeClr>
          </a:solidFill>
        </p:spPr>
        <p:txBody>
          <a:bodyPr rtlCol="0"/>
          <a:lstStyle/>
          <a:p>
            <a:pPr algn="ctr"/>
            <a:r>
              <a:rPr lang="en-US" dirty="0" smtClean="0">
                <a:effectLst>
                  <a:outerShdw blurRad="38100" dist="38100" dir="2700000" algn="tl">
                    <a:srgbClr val="000000">
                      <a:alpha val="43137"/>
                    </a:srgbClr>
                  </a:outerShdw>
                </a:effectLst>
              </a:rPr>
              <a:t> </a:t>
            </a:r>
            <a:endParaRPr lang="el-GR" sz="54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12" name="Ορθογώνιο 11" descr="Μπλοκ επισήμανσης αριστερά">
            <a:extLst>
              <a:ext uri="{FF2B5EF4-FFF2-40B4-BE49-F238E27FC236}">
                <a16:creationId xmlns="" xmlns:a16="http://schemas.microsoft.com/office/drawing/2014/main" id="{7F65E93D-09FF-42EE-B9DD-750638966686}"/>
              </a:ext>
              <a:ext uri="{C183D7F6-B498-43B3-948B-1728B52AA6E4}">
                <adec:decorative xmlns:adec="http://schemas.microsoft.com/office/drawing/2017/decorative" xmlns="" val="1"/>
              </a:ext>
            </a:extLst>
          </p:cNvPr>
          <p:cNvSpPr/>
          <p:nvPr/>
        </p:nvSpPr>
        <p:spPr>
          <a:xfrm>
            <a:off x="431800" y="2100317"/>
            <a:ext cx="1984175" cy="1148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solidFill>
                <a:schemeClr val="accent5">
                  <a:lumMod val="50000"/>
                  <a:lumOff val="50000"/>
                </a:schemeClr>
              </a:solidFill>
            </a:endParaRPr>
          </a:p>
        </p:txBody>
      </p:sp>
      <p:sp>
        <p:nvSpPr>
          <p:cNvPr id="5" name="Θέση περιεχομένου 4">
            <a:extLst>
              <a:ext uri="{FF2B5EF4-FFF2-40B4-BE49-F238E27FC236}">
                <a16:creationId xmlns="" xmlns:a16="http://schemas.microsoft.com/office/drawing/2014/main" id="{CEEB3BAE-C0B2-447C-B8BE-96C6BD84D658}"/>
              </a:ext>
            </a:extLst>
          </p:cNvPr>
          <p:cNvSpPr>
            <a:spLocks noGrp="1"/>
          </p:cNvSpPr>
          <p:nvPr>
            <p:ph sz="half" idx="2"/>
          </p:nvPr>
        </p:nvSpPr>
        <p:spPr>
          <a:xfrm>
            <a:off x="876135" y="2403566"/>
            <a:ext cx="10449361" cy="3187337"/>
          </a:xfrm>
          <a:solidFill>
            <a:srgbClr val="FFC000"/>
          </a:solidFill>
        </p:spPr>
        <p:txBody>
          <a:bodyPr rtlCol="0"/>
          <a:lstStyle/>
          <a:p>
            <a:pPr>
              <a:buNone/>
            </a:pPr>
            <a:endParaRPr lang="el-GR" sz="4000" dirty="0" smtClean="0"/>
          </a:p>
          <a:p>
            <a:pPr>
              <a:buNone/>
            </a:pPr>
            <a:r>
              <a:rPr lang="el-GR" sz="3600" b="1" dirty="0" smtClean="0"/>
              <a:t>     Χρησιμοποιήστε αντισηπτικό διάλυμα  (με τουλάχιστον 60% αλκοόλης) όταν δεν μπορείτε να πλύνετε τα χέρια σας με  σαπούνι και νερό.</a:t>
            </a:r>
            <a:r>
              <a:rPr lang="el-GR" sz="3600" dirty="0" smtClean="0"/>
              <a:t> </a:t>
            </a:r>
            <a:endParaRPr lang="el-GR" sz="3600" b="1" u="sng" dirty="0" smtClean="0"/>
          </a:p>
          <a:p>
            <a:pPr algn="ctr"/>
            <a:endParaRPr lang="el-GR" sz="5400" b="1" dirty="0" smtClean="0">
              <a:effectLst>
                <a:outerShdw blurRad="38100" dist="38100" dir="2700000" algn="tl">
                  <a:srgbClr val="000000">
                    <a:alpha val="43137"/>
                  </a:srgbClr>
                </a:outerShdw>
              </a:effectLst>
              <a:latin typeface="Calibri Light" pitchFamily="34" charset="0"/>
              <a:cs typeface="Calibri Light" pitchFamily="34" charset="0"/>
            </a:endParaRPr>
          </a:p>
          <a:p>
            <a:endParaRPr lang="el-GR" sz="4000" dirty="0" smtClean="0"/>
          </a:p>
          <a:p>
            <a:pPr lvl="0"/>
            <a:endParaRPr lang="el-GR" sz="40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p:txBody>
      </p:sp>
      <p:cxnSp>
        <p:nvCxnSpPr>
          <p:cNvPr id="11" name="Ευθεία γραμμή σύνδεσης 10" descr="Διαχωριστική γραμμή διαφάνειας">
            <a:extLst>
              <a:ext uri="{FF2B5EF4-FFF2-40B4-BE49-F238E27FC236}">
                <a16:creationId xmlns="" xmlns:a16="http://schemas.microsoft.com/office/drawing/2014/main" id="{5A563457-1EC8-4978-BCCB-AFD88C9ED04C}"/>
              </a:ext>
              <a:ext uri="{C183D7F6-B498-43B3-948B-1728B52AA6E4}">
                <adec:decorative xmlns:adec="http://schemas.microsoft.com/office/drawing/2017/decorative" xmlns=""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Σύμβολο κράτησης αριθμού διαφάνειας 7">
            <a:extLst>
              <a:ext uri="{FF2B5EF4-FFF2-40B4-BE49-F238E27FC236}">
                <a16:creationId xmlns=""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8</a:t>
            </a:fld>
            <a:endParaRPr lang="el-GR" dirty="0"/>
          </a:p>
        </p:txBody>
      </p:sp>
      <p:sp>
        <p:nvSpPr>
          <p:cNvPr id="14" name="13 - Θέση κειμένου"/>
          <p:cNvSpPr>
            <a:spLocks noGrp="1"/>
          </p:cNvSpPr>
          <p:nvPr>
            <p:ph type="body" sz="quarter" idx="12"/>
          </p:nvPr>
        </p:nvSpPr>
        <p:spPr>
          <a:xfrm>
            <a:off x="6247635" y="1341090"/>
            <a:ext cx="5472113" cy="5216464"/>
          </a:xfrm>
        </p:spPr>
        <p:txBody>
          <a:bodyPr/>
          <a:lstStyle/>
          <a:p>
            <a:endParaRPr lang="el-GR" b="1" dirty="0" smtClean="0"/>
          </a:p>
          <a:p>
            <a:endParaRPr lang="el-GR" b="1" dirty="0" smtClean="0"/>
          </a:p>
          <a:p>
            <a:pPr>
              <a:buNone/>
            </a:pPr>
            <a:endParaRPr lang="el-GR" b="1" dirty="0" smtClean="0"/>
          </a:p>
          <a:p>
            <a:endParaRPr lang="el-GR" dirty="0"/>
          </a:p>
        </p:txBody>
      </p:sp>
    </p:spTree>
    <p:extLst>
      <p:ext uri="{BB962C8B-B14F-4D97-AF65-F5344CB8AC3E}">
        <p14:creationId xmlns:p14="http://schemas.microsoft.com/office/powerpoint/2010/main" val="3188837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Ευθεία γραμμή σύνδεσης 10" descr="Διαχωριστική γραμμή διαφάνειας">
            <a:extLst>
              <a:ext uri="{FF2B5EF4-FFF2-40B4-BE49-F238E27FC236}">
                <a16:creationId xmlns="" xmlns:a16="http://schemas.microsoft.com/office/drawing/2014/main" id="{5A563457-1EC8-4978-BCCB-AFD88C9ED04C}"/>
              </a:ext>
              <a:ext uri="{C183D7F6-B498-43B3-948B-1728B52AA6E4}">
                <adec:decorative xmlns:adec="http://schemas.microsoft.com/office/drawing/2017/decorative" xmlns=""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Σύμβολο κράτησης αριθμού διαφάνειας 7">
            <a:extLst>
              <a:ext uri="{FF2B5EF4-FFF2-40B4-BE49-F238E27FC236}">
                <a16:creationId xmlns=""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9</a:t>
            </a:fld>
            <a:endParaRPr lang="el-GR" dirty="0"/>
          </a:p>
        </p:txBody>
      </p:sp>
      <p:sp>
        <p:nvSpPr>
          <p:cNvPr id="14" name="13 - Θέση κειμένου"/>
          <p:cNvSpPr>
            <a:spLocks noGrp="1"/>
          </p:cNvSpPr>
          <p:nvPr>
            <p:ph type="body" sz="quarter" idx="12"/>
          </p:nvPr>
        </p:nvSpPr>
        <p:spPr>
          <a:xfrm>
            <a:off x="6247635" y="1341090"/>
            <a:ext cx="5472113" cy="5216464"/>
          </a:xfrm>
        </p:spPr>
        <p:txBody>
          <a:bodyPr/>
          <a:lstStyle/>
          <a:p>
            <a:endParaRPr lang="el-GR" b="1" dirty="0" smtClean="0"/>
          </a:p>
          <a:p>
            <a:endParaRPr lang="el-GR" b="1" dirty="0" smtClean="0"/>
          </a:p>
          <a:p>
            <a:pPr>
              <a:buNone/>
            </a:pPr>
            <a:endParaRPr lang="el-GR" b="1" dirty="0" smtClean="0"/>
          </a:p>
          <a:p>
            <a:endParaRPr lang="el-GR" dirty="0"/>
          </a:p>
        </p:txBody>
      </p:sp>
      <p:sp>
        <p:nvSpPr>
          <p:cNvPr id="40962" name="Πλαίσιο κειμένου 2"/>
          <p:cNvSpPr txBox="1">
            <a:spLocks noGrp="1" noChangeArrowheads="1"/>
          </p:cNvSpPr>
          <p:nvPr>
            <p:ph type="title"/>
          </p:nvPr>
        </p:nvSpPr>
        <p:spPr bwMode="auto">
          <a:xfrm>
            <a:off x="195263" y="169863"/>
            <a:ext cx="11996737" cy="784225"/>
          </a:xfrm>
          <a:prstGeom prst="rect">
            <a:avLst/>
          </a:prstGeom>
          <a:solidFill>
            <a:schemeClr val="accent5">
              <a:lumMod val="50000"/>
              <a:lumOff val="5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40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Light" pitchFamily="34" charset="0"/>
                <a:cs typeface="Calibri Light" pitchFamily="34" charset="0"/>
              </a:rPr>
              <a:t>ΠΛΥΣΙΜΟ  ΧΕΡΙΩΝ  ΜΕ  ΣΑΠΟΥΝΙ   ΚΑΙ   ΝΕΡΟ</a:t>
            </a:r>
            <a:endParaRPr kumimoji="0" lang="el-GR" sz="4000" b="0"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p:txBody>
      </p:sp>
      <p:pic>
        <p:nvPicPr>
          <p:cNvPr id="10" name="9 - Θέση περιεχομένου" descr="https://eody.gov.gr/wp-content/uploads/2020/03/yx-koino-1.png">
            <a:hlinkClick r:id="rId3"/>
          </p:cNvPr>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61702" y="992777"/>
            <a:ext cx="11234057" cy="5865223"/>
          </a:xfrm>
          <a:prstGeom prst="rect">
            <a:avLst/>
          </a:prstGeom>
          <a:noFill/>
          <a:ln>
            <a:noFill/>
          </a:ln>
        </p:spPr>
      </p:pic>
    </p:spTree>
    <p:extLst>
      <p:ext uri="{BB962C8B-B14F-4D97-AF65-F5344CB8AC3E}">
        <p14:creationId xmlns:p14="http://schemas.microsoft.com/office/powerpoint/2010/main" val="31888378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f16411250">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_19715934_TF16411250.potx" id="{3C0E6330-9B1A-4628-A4E7-3CF2811D1CCB}" vid="{3631A1C8-585C-495E-B6B7-243DB00EAD5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64A4C9D-F801-4923-BC6D-E0006F5123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2218FC-8412-44B9-9E82-D51F1F531141}">
  <ds:schemaRefs>
    <ds:schemaRef ds:uri="http://purl.org/dc/elements/1.1/"/>
    <ds:schemaRef ds:uri="http://schemas.microsoft.com/sharepoint/v3"/>
    <ds:schemaRef ds:uri="http://schemas.microsoft.com/office/2006/documentManagement/types"/>
    <ds:schemaRef ds:uri="fb0879af-3eba-417a-a55a-ffe6dcd6ca77"/>
    <ds:schemaRef ds:uri="http://schemas.microsoft.com/office/2006/metadata/properties"/>
    <ds:schemaRef ds:uri="http://schemas.microsoft.com/office/infopath/2007/PartnerControls"/>
    <ds:schemaRef ds:uri="6dc4bcd6-49db-4c07-9060-8acfc67cef9f"/>
    <ds:schemaRef ds:uri="http://www.w3.org/XML/1998/namespace"/>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tf16411250</Template>
  <TotalTime>0</TotalTime>
  <Words>1452</Words>
  <Application>Microsoft Office PowerPoint</Application>
  <PresentationFormat>Προσαρμογή</PresentationFormat>
  <Paragraphs>334</Paragraphs>
  <Slides>37</Slides>
  <Notes>36</Notes>
  <HiddenSlides>0</HiddenSlides>
  <MMClips>0</MMClips>
  <ScaleCrop>false</ScaleCrop>
  <HeadingPairs>
    <vt:vector size="4" baseType="variant">
      <vt:variant>
        <vt:lpstr>Θέμα</vt:lpstr>
      </vt:variant>
      <vt:variant>
        <vt:i4>1</vt:i4>
      </vt:variant>
      <vt:variant>
        <vt:lpstr>Τίτλοι διαφανειών</vt:lpstr>
      </vt:variant>
      <vt:variant>
        <vt:i4>37</vt:i4>
      </vt:variant>
    </vt:vector>
  </HeadingPairs>
  <TitlesOfParts>
    <vt:vector size="38" baseType="lpstr">
      <vt:lpstr>tf16411250</vt:lpstr>
      <vt:lpstr>ΥΓΕΙΟΝΟΜΙΚΟ ΠΡΩΤΟΚΟΛΛΟ  ΛΕΙΤΟΥΡΓΙΑΣ ΝΑΥΤΑΘΛΗΤΙΚΩΝ ΣΩΜΑΤΕΙΩΝ  </vt:lpstr>
      <vt:lpstr>ΣΤΟΧΟΙ</vt:lpstr>
      <vt:lpstr>Δραστηριότητες που αφορούν:</vt:lpstr>
      <vt:lpstr> ΑΝΑΓΚΑΙΕΣ        ΕΝΝΟΙΕΣ</vt:lpstr>
      <vt:lpstr> ΑΝΑΓΚΑΙΕΣ        ΕΝΝΟΙΕΣ</vt:lpstr>
      <vt:lpstr> ΑΝΑΓΚΑΙΕΣ        ΕΝΝΟΙΕΣ</vt:lpstr>
      <vt:lpstr> ΑΝΑΓΚΑΙΕΣ        ΕΝΝΟΙΕΣ</vt:lpstr>
      <vt:lpstr> </vt:lpstr>
      <vt:lpstr>ΠΛΥΣΙΜΟ  ΧΕΡΙΩΝ  ΜΕ  ΣΑΠΟΥΝΙ   ΚΑΙ   ΝΕΡΟ</vt:lpstr>
      <vt:lpstr> </vt:lpstr>
      <vt:lpstr> ΑΝΑΓΚΑΙΕΣ        ΕΝΝΟΙΕΣ</vt:lpstr>
      <vt:lpstr> ΑΝΑΓΚΑΙΕΣ        ΕΝΝΟΙΕΣ</vt:lpstr>
      <vt:lpstr> ΑΝΑΓΚΑΙΕΣ        ΕΝΝΟΙΕΣ</vt:lpstr>
      <vt:lpstr>Λειτουργία  Γραμματείας</vt:lpstr>
      <vt:lpstr>Large image</vt:lpstr>
      <vt:lpstr>ΑΘΛΗΤΙΚΕΣ Ακολούθως   περιγράφονται ανά  στάδιο  οι διαδικασίες κατά:   </vt:lpstr>
      <vt:lpstr> 1. ΠΡΟΣΕΛΕΥΣΗΑΘΛΗΤΩΝ </vt:lpstr>
      <vt:lpstr> 1. ΠΡΟΣΕΛΕΥΣΗΑΘΛΗΤΩΝ </vt:lpstr>
      <vt:lpstr> 1. ΠΡΟΣΕΛΕΥΣΗΑΘΛΗΤΩΝ </vt:lpstr>
      <vt:lpstr> 1. ΠΡΟΣΕΛΕΥΣΗΑΘΛΗΤΩΝ </vt:lpstr>
      <vt:lpstr> 1. ΠΡΟΣΕΛΕΥΣΗΑΘΛΗΤΩΝ </vt:lpstr>
      <vt:lpstr> 1. ΠΡΟΣΕΛΕΥΣΗΑΘΛΗΤΩΝ </vt:lpstr>
      <vt:lpstr>   2.  ΠΡΟΕΤΟΙΜΑΣΙΑ   ΣΚΑΦΩΝ  </vt:lpstr>
      <vt:lpstr>   2.  ΠΡΟΕΤΟΙΜΑΣΙΑ   ΣΚΑΦΩΝ  </vt:lpstr>
      <vt:lpstr>   3. ΘΕΩΡΙΑ   </vt:lpstr>
      <vt:lpstr>     4.   ΠΡΟΠΟΝΗΣΗ  ΣΤΗ   ΘΑΛΑΣΣΑ  4.1  ΤΜΗΜΑΤΑ    ΑΡΧΑΡΙΩΝ      « στόχος  αποφυγή    συνωστισμού »      </vt:lpstr>
      <vt:lpstr>     4.   ΠΡΟΠΟΝΗΣΗ  ΣΤΗ   ΘΑΛΑΣΣΑ  4.1  ΤΜΗΜΑΤΑ    ΑΡΧΑΡΙΩΝ      « στόχος  αποφυγή    συνωστισμού »      </vt:lpstr>
      <vt:lpstr>      4.   ΠΡΟΠΟΝΗΣΗ  ΣΤΗ   ΘΑΛΑΣΣΑ 4.2  ΠΡΟΑΓΩΝΙΣΤΙΚΑ  –  ΑΓΩΝΙΣΤΙΚΑ « στόχος  αποφυγή  συνωστισμού »       </vt:lpstr>
      <vt:lpstr>      5.   ΦΥΛΑΞΗ      ΣΚΑΦΩΝ         </vt:lpstr>
      <vt:lpstr>     6.  ΤΟΥΑΛΕΤΕΣ  ( μόνο  σε  μεγάλη  ανάγκη )  -   ΑΠΟΧΩΡΗΣΗ         </vt:lpstr>
      <vt:lpstr>     6.  ΤΟΥΑΛΕΤΕΣ  ( μόνο  σε  μεγάλη  ανάγκη )  -   ΑΠΟΧΩΡΗΣΗ         </vt:lpstr>
      <vt:lpstr>     6.  ΤΟΥΑΛΕΤΕΣ  ( μόνο  σε  μεγάλη  ανάγκη )  -   ΑΠΟΧΩΡΗΣΗ         </vt:lpstr>
      <vt:lpstr>ΤΟ   ΥΓΕΙΟΝΟΜΙΚΟ   ΠΡΩΤΟΚΟΛΛΟ   ΒΑΣΙΣΤΗΚΕ:</vt:lpstr>
      <vt:lpstr>    ΕΠΙΛΟΓΟΣ       </vt:lpstr>
      <vt:lpstr>    ΕΠΙΛΟΓΟΣ       </vt:lpstr>
      <vt:lpstr>Large image</vt:lpstr>
      <vt:lpstr>Ευχαριστούμε</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2020-05-11T21:08:49Z</dcterms:created>
  <dcterms:modified xsi:type="dcterms:W3CDTF">2020-05-12T09:59:03Z</dcterms:modified>
</cp:coreProperties>
</file>